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  <p:sldMasterId id="2147483666" r:id="rId19"/>
  </p:sldMasterIdLst>
  <p:notesMasterIdLst>
    <p:notesMasterId r:id="rId180"/>
  </p:notesMasterIdLst>
  <p:sldIdLst>
    <p:sldId id="41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7" r:id="rId39"/>
    <p:sldId id="278" r:id="rId40"/>
    <p:sldId id="279" r:id="rId41"/>
    <p:sldId id="280" r:id="rId42"/>
    <p:sldId id="276" r:id="rId43"/>
    <p:sldId id="281" r:id="rId44"/>
    <p:sldId id="285" r:id="rId45"/>
    <p:sldId id="282" r:id="rId46"/>
    <p:sldId id="283" r:id="rId47"/>
    <p:sldId id="284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9" r:id="rId83"/>
    <p:sldId id="320" r:id="rId84"/>
    <p:sldId id="330" r:id="rId85"/>
    <p:sldId id="331" r:id="rId86"/>
    <p:sldId id="332" r:id="rId87"/>
    <p:sldId id="333" r:id="rId88"/>
    <p:sldId id="321" r:id="rId89"/>
    <p:sldId id="322" r:id="rId90"/>
    <p:sldId id="323" r:id="rId91"/>
    <p:sldId id="334" r:id="rId92"/>
    <p:sldId id="324" r:id="rId93"/>
    <p:sldId id="325" r:id="rId94"/>
    <p:sldId id="326" r:id="rId95"/>
    <p:sldId id="327" r:id="rId96"/>
    <p:sldId id="328" r:id="rId97"/>
    <p:sldId id="346" r:id="rId98"/>
    <p:sldId id="347" r:id="rId99"/>
    <p:sldId id="348" r:id="rId100"/>
    <p:sldId id="349" r:id="rId101"/>
    <p:sldId id="350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35" r:id="rId113"/>
    <p:sldId id="351" r:id="rId114"/>
    <p:sldId id="352" r:id="rId115"/>
    <p:sldId id="354" r:id="rId116"/>
    <p:sldId id="355" r:id="rId117"/>
    <p:sldId id="356" r:id="rId118"/>
    <p:sldId id="357" r:id="rId119"/>
    <p:sldId id="358" r:id="rId120"/>
    <p:sldId id="359" r:id="rId121"/>
    <p:sldId id="360" r:id="rId122"/>
    <p:sldId id="361" r:id="rId123"/>
    <p:sldId id="362" r:id="rId124"/>
    <p:sldId id="363" r:id="rId125"/>
    <p:sldId id="364" r:id="rId126"/>
    <p:sldId id="365" r:id="rId127"/>
    <p:sldId id="366" r:id="rId128"/>
    <p:sldId id="367" r:id="rId129"/>
    <p:sldId id="368" r:id="rId130"/>
    <p:sldId id="369" r:id="rId131"/>
    <p:sldId id="370" r:id="rId132"/>
    <p:sldId id="353" r:id="rId133"/>
    <p:sldId id="374" r:id="rId134"/>
    <p:sldId id="375" r:id="rId135"/>
    <p:sldId id="376" r:id="rId136"/>
    <p:sldId id="377" r:id="rId137"/>
    <p:sldId id="378" r:id="rId138"/>
    <p:sldId id="379" r:id="rId139"/>
    <p:sldId id="380" r:id="rId140"/>
    <p:sldId id="381" r:id="rId141"/>
    <p:sldId id="382" r:id="rId142"/>
    <p:sldId id="383" r:id="rId143"/>
    <p:sldId id="384" r:id="rId144"/>
    <p:sldId id="385" r:id="rId145"/>
    <p:sldId id="386" r:id="rId146"/>
    <p:sldId id="387" r:id="rId147"/>
    <p:sldId id="391" r:id="rId148"/>
    <p:sldId id="388" r:id="rId149"/>
    <p:sldId id="389" r:id="rId150"/>
    <p:sldId id="390" r:id="rId151"/>
    <p:sldId id="392" r:id="rId152"/>
    <p:sldId id="393" r:id="rId153"/>
    <p:sldId id="394" r:id="rId154"/>
    <p:sldId id="395" r:id="rId155"/>
    <p:sldId id="396" r:id="rId156"/>
    <p:sldId id="397" r:id="rId157"/>
    <p:sldId id="398" r:id="rId158"/>
    <p:sldId id="399" r:id="rId159"/>
    <p:sldId id="400" r:id="rId160"/>
    <p:sldId id="401" r:id="rId161"/>
    <p:sldId id="371" r:id="rId162"/>
    <p:sldId id="372" r:id="rId163"/>
    <p:sldId id="373" r:id="rId164"/>
    <p:sldId id="402" r:id="rId165"/>
    <p:sldId id="403" r:id="rId166"/>
    <p:sldId id="404" r:id="rId167"/>
    <p:sldId id="405" r:id="rId168"/>
    <p:sldId id="406" r:id="rId169"/>
    <p:sldId id="407" r:id="rId170"/>
    <p:sldId id="408" r:id="rId171"/>
    <p:sldId id="410" r:id="rId172"/>
    <p:sldId id="411" r:id="rId173"/>
    <p:sldId id="412" r:id="rId174"/>
    <p:sldId id="413" r:id="rId175"/>
    <p:sldId id="414" r:id="rId176"/>
    <p:sldId id="409" r:id="rId177"/>
    <p:sldId id="415" r:id="rId178"/>
    <p:sldId id="416" r:id="rId179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Helvetica Neue Light" charset="0"/>
        <a:ea typeface="ヒラギノ角ゴ Pro W3" charset="-128"/>
        <a:cs typeface="ヒラギノ角ゴ Pro W3" charset="-128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41"/>
  </p:normalViewPr>
  <p:slideViewPr>
    <p:cSldViewPr>
      <p:cViewPr varScale="1">
        <p:scale>
          <a:sx n="97" d="100"/>
          <a:sy n="97" d="100"/>
        </p:scale>
        <p:origin x="696" y="192"/>
      </p:cViewPr>
      <p:guideLst>
        <p:guide orient="horz" pos="24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8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63" Type="http://schemas.openxmlformats.org/officeDocument/2006/relationships/slide" Target="slides/slide44.xml"/><Relationship Id="rId84" Type="http://schemas.openxmlformats.org/officeDocument/2006/relationships/slide" Target="slides/slide65.xml"/><Relationship Id="rId138" Type="http://schemas.openxmlformats.org/officeDocument/2006/relationships/slide" Target="slides/slide119.xml"/><Relationship Id="rId159" Type="http://schemas.openxmlformats.org/officeDocument/2006/relationships/slide" Target="slides/slide140.xml"/><Relationship Id="rId170" Type="http://schemas.openxmlformats.org/officeDocument/2006/relationships/slide" Target="slides/slide151.xml"/><Relationship Id="rId107" Type="http://schemas.openxmlformats.org/officeDocument/2006/relationships/slide" Target="slides/slide88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53" Type="http://schemas.openxmlformats.org/officeDocument/2006/relationships/slide" Target="slides/slide34.xml"/><Relationship Id="rId74" Type="http://schemas.openxmlformats.org/officeDocument/2006/relationships/slide" Target="slides/slide55.xml"/><Relationship Id="rId128" Type="http://schemas.openxmlformats.org/officeDocument/2006/relationships/slide" Target="slides/slide109.xml"/><Relationship Id="rId149" Type="http://schemas.openxmlformats.org/officeDocument/2006/relationships/slide" Target="slides/slide13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6.xml"/><Relationship Id="rId160" Type="http://schemas.openxmlformats.org/officeDocument/2006/relationships/slide" Target="slides/slide141.xml"/><Relationship Id="rId181" Type="http://schemas.openxmlformats.org/officeDocument/2006/relationships/presProps" Target="presProps.xml"/><Relationship Id="rId22" Type="http://schemas.openxmlformats.org/officeDocument/2006/relationships/slide" Target="slides/slide3.xml"/><Relationship Id="rId43" Type="http://schemas.openxmlformats.org/officeDocument/2006/relationships/slide" Target="slides/slide24.xml"/><Relationship Id="rId64" Type="http://schemas.openxmlformats.org/officeDocument/2006/relationships/slide" Target="slides/slide45.xml"/><Relationship Id="rId118" Type="http://schemas.openxmlformats.org/officeDocument/2006/relationships/slide" Target="slides/slide99.xml"/><Relationship Id="rId139" Type="http://schemas.openxmlformats.org/officeDocument/2006/relationships/slide" Target="slides/slide120.xml"/><Relationship Id="rId85" Type="http://schemas.openxmlformats.org/officeDocument/2006/relationships/slide" Target="slides/slide66.xml"/><Relationship Id="rId150" Type="http://schemas.openxmlformats.org/officeDocument/2006/relationships/slide" Target="slides/slide131.xml"/><Relationship Id="rId171" Type="http://schemas.openxmlformats.org/officeDocument/2006/relationships/slide" Target="slides/slide152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4.xml"/><Relationship Id="rId108" Type="http://schemas.openxmlformats.org/officeDocument/2006/relationships/slide" Target="slides/slide89.xml"/><Relationship Id="rId129" Type="http://schemas.openxmlformats.org/officeDocument/2006/relationships/slide" Target="slides/slide110.xml"/><Relationship Id="rId54" Type="http://schemas.openxmlformats.org/officeDocument/2006/relationships/slide" Target="slides/slide35.xml"/><Relationship Id="rId75" Type="http://schemas.openxmlformats.org/officeDocument/2006/relationships/slide" Target="slides/slide56.xml"/><Relationship Id="rId96" Type="http://schemas.openxmlformats.org/officeDocument/2006/relationships/slide" Target="slides/slide77.xml"/><Relationship Id="rId140" Type="http://schemas.openxmlformats.org/officeDocument/2006/relationships/slide" Target="slides/slide121.xml"/><Relationship Id="rId161" Type="http://schemas.openxmlformats.org/officeDocument/2006/relationships/slide" Target="slides/slide142.xml"/><Relationship Id="rId182" Type="http://schemas.openxmlformats.org/officeDocument/2006/relationships/viewProps" Target="viewProps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4.xml"/><Relationship Id="rId119" Type="http://schemas.openxmlformats.org/officeDocument/2006/relationships/slide" Target="slides/slide100.xml"/><Relationship Id="rId44" Type="http://schemas.openxmlformats.org/officeDocument/2006/relationships/slide" Target="slides/slide25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130" Type="http://schemas.openxmlformats.org/officeDocument/2006/relationships/slide" Target="slides/slide111.xml"/><Relationship Id="rId135" Type="http://schemas.openxmlformats.org/officeDocument/2006/relationships/slide" Target="slides/slide116.xml"/><Relationship Id="rId151" Type="http://schemas.openxmlformats.org/officeDocument/2006/relationships/slide" Target="slides/slide132.xml"/><Relationship Id="rId156" Type="http://schemas.openxmlformats.org/officeDocument/2006/relationships/slide" Target="slides/slide137.xml"/><Relationship Id="rId177" Type="http://schemas.openxmlformats.org/officeDocument/2006/relationships/slide" Target="slides/slide158.xml"/><Relationship Id="rId172" Type="http://schemas.openxmlformats.org/officeDocument/2006/relationships/slide" Target="slides/slide153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slide" Target="slides/slide9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120" Type="http://schemas.openxmlformats.org/officeDocument/2006/relationships/slide" Target="slides/slide101.xml"/><Relationship Id="rId125" Type="http://schemas.openxmlformats.org/officeDocument/2006/relationships/slide" Target="slides/slide106.xml"/><Relationship Id="rId141" Type="http://schemas.openxmlformats.org/officeDocument/2006/relationships/slide" Target="slides/slide122.xml"/><Relationship Id="rId146" Type="http://schemas.openxmlformats.org/officeDocument/2006/relationships/slide" Target="slides/slide127.xml"/><Relationship Id="rId167" Type="http://schemas.openxmlformats.org/officeDocument/2006/relationships/slide" Target="slides/slide14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162" Type="http://schemas.openxmlformats.org/officeDocument/2006/relationships/slide" Target="slides/slide143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15" Type="http://schemas.openxmlformats.org/officeDocument/2006/relationships/slide" Target="slides/slide96.xml"/><Relationship Id="rId131" Type="http://schemas.openxmlformats.org/officeDocument/2006/relationships/slide" Target="slides/slide112.xml"/><Relationship Id="rId136" Type="http://schemas.openxmlformats.org/officeDocument/2006/relationships/slide" Target="slides/slide117.xml"/><Relationship Id="rId157" Type="http://schemas.openxmlformats.org/officeDocument/2006/relationships/slide" Target="slides/slide138.xml"/><Relationship Id="rId178" Type="http://schemas.openxmlformats.org/officeDocument/2006/relationships/slide" Target="slides/slide159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52" Type="http://schemas.openxmlformats.org/officeDocument/2006/relationships/slide" Target="slides/slide133.xml"/><Relationship Id="rId173" Type="http://schemas.openxmlformats.org/officeDocument/2006/relationships/slide" Target="slides/slide15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126" Type="http://schemas.openxmlformats.org/officeDocument/2006/relationships/slide" Target="slides/slide107.xml"/><Relationship Id="rId147" Type="http://schemas.openxmlformats.org/officeDocument/2006/relationships/slide" Target="slides/slide128.xml"/><Relationship Id="rId168" Type="http://schemas.openxmlformats.org/officeDocument/2006/relationships/slide" Target="slides/slide14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121" Type="http://schemas.openxmlformats.org/officeDocument/2006/relationships/slide" Target="slides/slide102.xml"/><Relationship Id="rId142" Type="http://schemas.openxmlformats.org/officeDocument/2006/relationships/slide" Target="slides/slide123.xml"/><Relationship Id="rId163" Type="http://schemas.openxmlformats.org/officeDocument/2006/relationships/slide" Target="slides/slide144.xml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116" Type="http://schemas.openxmlformats.org/officeDocument/2006/relationships/slide" Target="slides/slide97.xml"/><Relationship Id="rId137" Type="http://schemas.openxmlformats.org/officeDocument/2006/relationships/slide" Target="slides/slide118.xml"/><Relationship Id="rId158" Type="http://schemas.openxmlformats.org/officeDocument/2006/relationships/slide" Target="slides/slide139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111" Type="http://schemas.openxmlformats.org/officeDocument/2006/relationships/slide" Target="slides/slide92.xml"/><Relationship Id="rId132" Type="http://schemas.openxmlformats.org/officeDocument/2006/relationships/slide" Target="slides/slide113.xml"/><Relationship Id="rId153" Type="http://schemas.openxmlformats.org/officeDocument/2006/relationships/slide" Target="slides/slide134.xml"/><Relationship Id="rId174" Type="http://schemas.openxmlformats.org/officeDocument/2006/relationships/slide" Target="slides/slide155.xml"/><Relationship Id="rId179" Type="http://schemas.openxmlformats.org/officeDocument/2006/relationships/slide" Target="slides/slide160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7.xml"/><Relationship Id="rId57" Type="http://schemas.openxmlformats.org/officeDocument/2006/relationships/slide" Target="slides/slide38.xml"/><Relationship Id="rId106" Type="http://schemas.openxmlformats.org/officeDocument/2006/relationships/slide" Target="slides/slide87.xml"/><Relationship Id="rId127" Type="http://schemas.openxmlformats.org/officeDocument/2006/relationships/slide" Target="slides/slide10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52" Type="http://schemas.openxmlformats.org/officeDocument/2006/relationships/slide" Target="slides/slide33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122" Type="http://schemas.openxmlformats.org/officeDocument/2006/relationships/slide" Target="slides/slide103.xml"/><Relationship Id="rId143" Type="http://schemas.openxmlformats.org/officeDocument/2006/relationships/slide" Target="slides/slide124.xml"/><Relationship Id="rId148" Type="http://schemas.openxmlformats.org/officeDocument/2006/relationships/slide" Target="slides/slide129.xml"/><Relationship Id="rId164" Type="http://schemas.openxmlformats.org/officeDocument/2006/relationships/slide" Target="slides/slide145.xml"/><Relationship Id="rId169" Type="http://schemas.openxmlformats.org/officeDocument/2006/relationships/slide" Target="slides/slide15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7.xml"/><Relationship Id="rId47" Type="http://schemas.openxmlformats.org/officeDocument/2006/relationships/slide" Target="slides/slide28.xml"/><Relationship Id="rId68" Type="http://schemas.openxmlformats.org/officeDocument/2006/relationships/slide" Target="slides/slide49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33" Type="http://schemas.openxmlformats.org/officeDocument/2006/relationships/slide" Target="slides/slide114.xml"/><Relationship Id="rId154" Type="http://schemas.openxmlformats.org/officeDocument/2006/relationships/slide" Target="slides/slide135.xml"/><Relationship Id="rId175" Type="http://schemas.openxmlformats.org/officeDocument/2006/relationships/slide" Target="slides/slide156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8.xml"/><Relationship Id="rId58" Type="http://schemas.openxmlformats.org/officeDocument/2006/relationships/slide" Target="slides/slide39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123" Type="http://schemas.openxmlformats.org/officeDocument/2006/relationships/slide" Target="slides/slide104.xml"/><Relationship Id="rId144" Type="http://schemas.openxmlformats.org/officeDocument/2006/relationships/slide" Target="slides/slide125.xml"/><Relationship Id="rId90" Type="http://schemas.openxmlformats.org/officeDocument/2006/relationships/slide" Target="slides/slide71.xml"/><Relationship Id="rId165" Type="http://schemas.openxmlformats.org/officeDocument/2006/relationships/slide" Target="slides/slide146.xml"/><Relationship Id="rId27" Type="http://schemas.openxmlformats.org/officeDocument/2006/relationships/slide" Target="slides/slide8.xml"/><Relationship Id="rId48" Type="http://schemas.openxmlformats.org/officeDocument/2006/relationships/slide" Target="slides/slide29.xml"/><Relationship Id="rId69" Type="http://schemas.openxmlformats.org/officeDocument/2006/relationships/slide" Target="slides/slide50.xml"/><Relationship Id="rId113" Type="http://schemas.openxmlformats.org/officeDocument/2006/relationships/slide" Target="slides/slide94.xml"/><Relationship Id="rId134" Type="http://schemas.openxmlformats.org/officeDocument/2006/relationships/slide" Target="slides/slide115.xml"/><Relationship Id="rId80" Type="http://schemas.openxmlformats.org/officeDocument/2006/relationships/slide" Target="slides/slide61.xml"/><Relationship Id="rId155" Type="http://schemas.openxmlformats.org/officeDocument/2006/relationships/slide" Target="slides/slide136.xml"/><Relationship Id="rId176" Type="http://schemas.openxmlformats.org/officeDocument/2006/relationships/slide" Target="slides/slide157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slide" Target="slides/slide84.xml"/><Relationship Id="rId124" Type="http://schemas.openxmlformats.org/officeDocument/2006/relationships/slide" Target="slides/slide105.xml"/><Relationship Id="rId70" Type="http://schemas.openxmlformats.org/officeDocument/2006/relationships/slide" Target="slides/slide51.xml"/><Relationship Id="rId91" Type="http://schemas.openxmlformats.org/officeDocument/2006/relationships/slide" Target="slides/slide72.xml"/><Relationship Id="rId145" Type="http://schemas.openxmlformats.org/officeDocument/2006/relationships/slide" Target="slides/slide126.xml"/><Relationship Id="rId166" Type="http://schemas.openxmlformats.org/officeDocument/2006/relationships/slide" Target="slides/slide147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9.xml"/><Relationship Id="rId49" Type="http://schemas.openxmlformats.org/officeDocument/2006/relationships/slide" Target="slides/slide30.xml"/><Relationship Id="rId114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05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01C7D3A-21B0-A14D-B629-37733D759A9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941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Helvetica Neue Light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4FB901-3FC9-6344-AC84-D5F71BB4413F}" type="slidenum">
              <a:rPr lang="es-ES"/>
              <a:pPr/>
              <a:t>10</a:t>
            </a:fld>
            <a:endParaRPr lang="es-E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C9210B-4C02-7640-990B-73DE9CA795FF}" type="slidenum">
              <a:rPr lang="es-ES"/>
              <a:pPr/>
              <a:t>100</a:t>
            </a:fld>
            <a:endParaRPr lang="es-E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123032-8306-6F43-819B-70C691D41BBD}" type="slidenum">
              <a:rPr lang="es-ES"/>
              <a:pPr/>
              <a:t>101</a:t>
            </a:fld>
            <a:endParaRPr lang="es-E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804128-C6DB-CA4E-99FE-2AF81D324069}" type="slidenum">
              <a:rPr lang="es-ES"/>
              <a:pPr/>
              <a:t>102</a:t>
            </a:fld>
            <a:endParaRPr lang="es-E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D14C3-0AB9-054A-9A5E-39E328BCC9B2}" type="slidenum">
              <a:rPr lang="es-ES"/>
              <a:pPr/>
              <a:t>103</a:t>
            </a:fld>
            <a:endParaRPr lang="es-E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298BBF-260F-BF4E-A8A2-DE46B51AD941}" type="slidenum">
              <a:rPr lang="es-ES"/>
              <a:pPr/>
              <a:t>104</a:t>
            </a:fld>
            <a:endParaRPr lang="es-E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9286CD-5B29-A342-AA5A-FF419CFD4599}" type="slidenum">
              <a:rPr lang="es-ES"/>
              <a:pPr/>
              <a:t>105</a:t>
            </a:fld>
            <a:endParaRPr lang="es-E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5BF6E-A27B-0940-8284-14470D405371}" type="slidenum">
              <a:rPr lang="es-ES"/>
              <a:pPr/>
              <a:t>106</a:t>
            </a:fld>
            <a:endParaRPr lang="es-E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41DB25-133D-BD41-A418-80713F48C824}" type="slidenum">
              <a:rPr lang="es-ES"/>
              <a:pPr/>
              <a:t>107</a:t>
            </a:fld>
            <a:endParaRPr lang="es-E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A56EB-C587-0E48-9F0C-638AB41A4A9C}" type="slidenum">
              <a:rPr lang="es-ES"/>
              <a:pPr/>
              <a:t>108</a:t>
            </a:fld>
            <a:endParaRPr lang="es-E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7C6ABF-442E-B947-9FC8-EEE7911C55E0}" type="slidenum">
              <a:rPr lang="es-ES"/>
              <a:pPr/>
              <a:t>109</a:t>
            </a:fld>
            <a:endParaRPr lang="es-E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F5F754-0424-7B44-9D45-08BE13480C47}" type="slidenum">
              <a:rPr lang="es-ES"/>
              <a:pPr/>
              <a:t>11</a:t>
            </a:fld>
            <a:endParaRPr lang="es-E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31036-655A-244D-A013-A5B92A7F037C}" type="slidenum">
              <a:rPr lang="es-ES"/>
              <a:pPr/>
              <a:t>110</a:t>
            </a:fld>
            <a:endParaRPr lang="es-E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4FE35-D58E-5F47-8934-54926EBEEFE5}" type="slidenum">
              <a:rPr lang="es-ES"/>
              <a:pPr/>
              <a:t>111</a:t>
            </a:fld>
            <a:endParaRPr lang="es-E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946CD-62E9-BF49-BCDF-2381732FD319}" type="slidenum">
              <a:rPr lang="es-ES"/>
              <a:pPr/>
              <a:t>112</a:t>
            </a:fld>
            <a:endParaRPr lang="es-E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58D2A7-7387-1444-BCA0-B47CC8A359CA}" type="slidenum">
              <a:rPr lang="es-ES"/>
              <a:pPr/>
              <a:t>113</a:t>
            </a:fld>
            <a:endParaRPr lang="es-E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9FB5C-1E31-AB4F-991B-25A49AC952C5}" type="slidenum">
              <a:rPr lang="es-ES"/>
              <a:pPr/>
              <a:t>114</a:t>
            </a:fld>
            <a:endParaRPr lang="es-E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8C8216-3EBF-3A4B-A5B1-329ACE6CD893}" type="slidenum">
              <a:rPr lang="es-ES"/>
              <a:pPr/>
              <a:t>115</a:t>
            </a:fld>
            <a:endParaRPr lang="es-E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606A2-CEFF-7943-95EE-7E1723ED47FC}" type="slidenum">
              <a:rPr lang="es-ES"/>
              <a:pPr/>
              <a:t>116</a:t>
            </a:fld>
            <a:endParaRPr lang="es-E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4FF37-1BD1-C34D-B86B-FF2101E4730F}" type="slidenum">
              <a:rPr lang="es-ES"/>
              <a:pPr/>
              <a:t>117</a:t>
            </a:fld>
            <a:endParaRPr lang="es-E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279C8-17F8-8C46-8450-8D2F9D5570BC}" type="slidenum">
              <a:rPr lang="es-ES"/>
              <a:pPr/>
              <a:t>118</a:t>
            </a:fld>
            <a:endParaRPr lang="es-E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822CE-E246-1D42-BA35-0C336C888781}" type="slidenum">
              <a:rPr lang="es-ES"/>
              <a:pPr/>
              <a:t>119</a:t>
            </a:fld>
            <a:endParaRPr lang="es-E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BA637-03A4-7842-9C1B-D09EF4CEC6A4}" type="slidenum">
              <a:rPr lang="es-ES"/>
              <a:pPr/>
              <a:t>12</a:t>
            </a:fld>
            <a:endParaRPr lang="es-E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0530EA-9AB6-4147-A8F6-52F34781676E}" type="slidenum">
              <a:rPr lang="es-ES"/>
              <a:pPr/>
              <a:t>120</a:t>
            </a:fld>
            <a:endParaRPr lang="es-E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CAA9E-1044-984A-B581-294F2B285378}" type="slidenum">
              <a:rPr lang="es-ES"/>
              <a:pPr/>
              <a:t>121</a:t>
            </a:fld>
            <a:endParaRPr lang="es-E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8AEEC7-ADE2-C74D-8440-2EB83A9AD26B}" type="slidenum">
              <a:rPr lang="es-ES"/>
              <a:pPr/>
              <a:t>122</a:t>
            </a:fld>
            <a:endParaRPr lang="es-E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E0E732-2F0F-8745-8D3A-589CF52D8634}" type="slidenum">
              <a:rPr lang="es-ES"/>
              <a:pPr/>
              <a:t>123</a:t>
            </a:fld>
            <a:endParaRPr lang="es-E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04E32-6456-1143-B7A1-A55D416EDF3D}" type="slidenum">
              <a:rPr lang="es-ES"/>
              <a:pPr/>
              <a:t>124</a:t>
            </a:fld>
            <a:endParaRPr lang="es-E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5260E6-1DF7-E442-9470-15EC6D2A7B24}" type="slidenum">
              <a:rPr lang="es-ES"/>
              <a:pPr/>
              <a:t>125</a:t>
            </a:fld>
            <a:endParaRPr lang="es-ES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E865A1-749D-7C41-BD4E-79056ED0F882}" type="slidenum">
              <a:rPr lang="es-ES"/>
              <a:pPr/>
              <a:t>126</a:t>
            </a:fld>
            <a:endParaRPr lang="es-E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FF4066-87D8-EE4F-BD3A-DF6667C7C21F}" type="slidenum">
              <a:rPr lang="es-ES"/>
              <a:pPr/>
              <a:t>127</a:t>
            </a:fld>
            <a:endParaRPr lang="es-E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37F88-2695-0140-8D12-AB1268289507}" type="slidenum">
              <a:rPr lang="es-ES"/>
              <a:pPr/>
              <a:t>128</a:t>
            </a:fld>
            <a:endParaRPr lang="es-E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C56B0-7767-8046-9FCC-17F9A09C1E91}" type="slidenum">
              <a:rPr lang="es-ES"/>
              <a:pPr/>
              <a:t>129</a:t>
            </a:fld>
            <a:endParaRPr lang="es-E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5110E-4320-9141-8B96-94A7A415ED6F}" type="slidenum">
              <a:rPr lang="es-ES"/>
              <a:pPr/>
              <a:t>13</a:t>
            </a:fld>
            <a:endParaRPr lang="es-E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69884E-34B9-0D47-8E69-6B269ECF8A5A}" type="slidenum">
              <a:rPr lang="es-ES"/>
              <a:pPr/>
              <a:t>130</a:t>
            </a:fld>
            <a:endParaRPr lang="es-E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1B7B6-FE41-A645-A55E-7EBC2A8AE5BC}" type="slidenum">
              <a:rPr lang="es-ES"/>
              <a:pPr/>
              <a:t>131</a:t>
            </a:fld>
            <a:endParaRPr lang="es-E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AD6441-15C3-FE4F-A60F-EFC212DD1A91}" type="slidenum">
              <a:rPr lang="es-ES"/>
              <a:pPr/>
              <a:t>132</a:t>
            </a:fld>
            <a:endParaRPr lang="es-E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87429-1FAD-A248-9377-825F4984FB85}" type="slidenum">
              <a:rPr lang="es-ES"/>
              <a:pPr/>
              <a:t>133</a:t>
            </a:fld>
            <a:endParaRPr lang="es-E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9FC2A-2F37-7846-B41B-ABA14D1FCCE1}" type="slidenum">
              <a:rPr lang="es-ES"/>
              <a:pPr/>
              <a:t>134</a:t>
            </a:fld>
            <a:endParaRPr lang="es-E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F3632-9F71-9B45-906A-B5C1008A31C7}" type="slidenum">
              <a:rPr lang="es-ES"/>
              <a:pPr/>
              <a:t>135</a:t>
            </a:fld>
            <a:endParaRPr lang="es-E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A67E1-4E99-8249-8EA6-457EDAD4049C}" type="slidenum">
              <a:rPr lang="es-ES"/>
              <a:pPr/>
              <a:t>136</a:t>
            </a:fld>
            <a:endParaRPr lang="es-E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E09EB-9030-9644-B66B-2D40B28F6520}" type="slidenum">
              <a:rPr lang="es-ES"/>
              <a:pPr/>
              <a:t>137</a:t>
            </a:fld>
            <a:endParaRPr lang="es-E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DD68D-B332-4540-8A8C-465C18869F3F}" type="slidenum">
              <a:rPr lang="es-ES"/>
              <a:pPr/>
              <a:t>138</a:t>
            </a:fld>
            <a:endParaRPr lang="es-E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B5C83-9E9C-AE4E-A358-B480A24437E9}" type="slidenum">
              <a:rPr lang="es-ES"/>
              <a:pPr/>
              <a:t>139</a:t>
            </a:fld>
            <a:endParaRPr lang="es-E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96045-ACDD-F64B-80D7-F83D4C807FE3}" type="slidenum">
              <a:rPr lang="es-ES"/>
              <a:pPr/>
              <a:t>14</a:t>
            </a:fld>
            <a:endParaRPr lang="es-E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6CAA9C-3CE2-F549-987B-6DC0458182FB}" type="slidenum">
              <a:rPr lang="es-ES"/>
              <a:pPr/>
              <a:t>140</a:t>
            </a:fld>
            <a:endParaRPr lang="es-E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9C01-D204-0F40-9E48-710D1C087115}" type="slidenum">
              <a:rPr lang="es-ES"/>
              <a:pPr/>
              <a:t>141</a:t>
            </a:fld>
            <a:endParaRPr lang="es-E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23364-721D-1749-985A-62540136CFBF}" type="slidenum">
              <a:rPr lang="es-ES"/>
              <a:pPr/>
              <a:t>142</a:t>
            </a:fld>
            <a:endParaRPr lang="es-E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95F91-D456-AB49-91FA-081624624515}" type="slidenum">
              <a:rPr lang="es-ES"/>
              <a:pPr/>
              <a:t>143</a:t>
            </a:fld>
            <a:endParaRPr lang="es-E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97D6A4-A269-4242-B0C5-1E719752134A}" type="slidenum">
              <a:rPr lang="es-ES"/>
              <a:pPr/>
              <a:t>144</a:t>
            </a:fld>
            <a:endParaRPr lang="es-E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A0D3D-162B-1240-AB76-E8301BEC18BD}" type="slidenum">
              <a:rPr lang="es-ES"/>
              <a:pPr/>
              <a:t>145</a:t>
            </a:fld>
            <a:endParaRPr lang="es-E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E06BA-63DE-C34D-B4CB-8E6C3A4969F0}" type="slidenum">
              <a:rPr lang="es-ES"/>
              <a:pPr/>
              <a:t>146</a:t>
            </a:fld>
            <a:endParaRPr lang="es-E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585D25-9124-F34A-AA39-4818C8BA63AA}" type="slidenum">
              <a:rPr lang="es-ES"/>
              <a:pPr/>
              <a:t>160</a:t>
            </a:fld>
            <a:endParaRPr lang="es-E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ECC25-1BB8-6D40-8BAF-EF4159106824}" type="slidenum">
              <a:rPr lang="es-ES"/>
              <a:pPr/>
              <a:t>15</a:t>
            </a:fld>
            <a:endParaRPr lang="es-E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39D94E-2CF2-2140-8C3C-4CD85428641D}" type="slidenum">
              <a:rPr lang="es-ES"/>
              <a:pPr/>
              <a:t>16</a:t>
            </a:fld>
            <a:endParaRPr lang="es-E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FA7FB6-8586-1E47-AAA4-6EDB0CE26F1C}" type="slidenum">
              <a:rPr lang="es-ES"/>
              <a:pPr/>
              <a:t>17</a:t>
            </a:fld>
            <a:endParaRPr lang="es-E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BF86BF-A942-7143-864D-20AE1FEA9006}" type="slidenum">
              <a:rPr lang="es-ES"/>
              <a:pPr/>
              <a:t>18</a:t>
            </a:fld>
            <a:endParaRPr lang="es-E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AAAA1B-B290-6D4E-8B87-72AA447AC380}" type="slidenum">
              <a:rPr lang="es-ES"/>
              <a:pPr/>
              <a:t>19</a:t>
            </a:fld>
            <a:endParaRPr lang="es-E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F0D6D3-B91F-8546-B3AC-78D8815FBD2B}" type="slidenum">
              <a:rPr lang="es-ES"/>
              <a:pPr/>
              <a:t>2</a:t>
            </a:fld>
            <a:endParaRPr lang="es-E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B68F16-242B-C445-B028-FB7E940BE067}" type="slidenum">
              <a:rPr lang="es-ES"/>
              <a:pPr/>
              <a:t>20</a:t>
            </a:fld>
            <a:endParaRPr lang="es-E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AF98F-97FA-164C-B8CE-1EC3778C90BB}" type="slidenum">
              <a:rPr lang="es-ES"/>
              <a:pPr/>
              <a:t>21</a:t>
            </a:fld>
            <a:endParaRPr lang="es-E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C739A4-4E6C-BE48-8EC3-69376ACF593B}" type="slidenum">
              <a:rPr lang="es-ES"/>
              <a:pPr/>
              <a:t>22</a:t>
            </a:fld>
            <a:endParaRPr lang="es-E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926F2B-60F9-E34D-8D67-A34E95D9E865}" type="slidenum">
              <a:rPr lang="es-ES"/>
              <a:pPr/>
              <a:t>23</a:t>
            </a:fld>
            <a:endParaRPr lang="es-E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8F7494-D8A2-DD43-BC6D-561B51B1FA67}" type="slidenum">
              <a:rPr lang="es-ES"/>
              <a:pPr/>
              <a:t>24</a:t>
            </a:fld>
            <a:endParaRPr lang="es-E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901E6-C7AA-BA4B-B93E-5F2D07A80782}" type="slidenum">
              <a:rPr lang="es-ES"/>
              <a:pPr/>
              <a:t>25</a:t>
            </a:fld>
            <a:endParaRPr lang="es-E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46B2E-E4F7-D448-96E4-D8929785A8BB}" type="slidenum">
              <a:rPr lang="es-ES"/>
              <a:pPr/>
              <a:t>26</a:t>
            </a:fld>
            <a:endParaRPr lang="es-E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742774-FDF1-B043-B6E9-3EBBC8C47968}" type="slidenum">
              <a:rPr lang="es-ES"/>
              <a:pPr/>
              <a:t>27</a:t>
            </a:fld>
            <a:endParaRPr lang="es-E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CAEB5C-C7EE-104C-B908-987889DEFF69}" type="slidenum">
              <a:rPr lang="es-ES"/>
              <a:pPr/>
              <a:t>28</a:t>
            </a:fld>
            <a:endParaRPr lang="es-E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EB599-AF12-7949-A624-FACE80D3DB13}" type="slidenum">
              <a:rPr lang="es-ES"/>
              <a:pPr/>
              <a:t>29</a:t>
            </a:fld>
            <a:endParaRPr lang="es-E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728E6-82D8-9C46-A8F9-532FEF8B0FD0}" type="slidenum">
              <a:rPr lang="es-ES"/>
              <a:pPr/>
              <a:t>3</a:t>
            </a:fld>
            <a:endParaRPr lang="es-E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B0F9A-CCFD-FE44-BD4C-F19DBF468DDE}" type="slidenum">
              <a:rPr lang="es-ES"/>
              <a:pPr/>
              <a:t>30</a:t>
            </a:fld>
            <a:endParaRPr lang="es-E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A9EEB8-6B72-5A43-8E60-C31B09886038}" type="slidenum">
              <a:rPr lang="es-ES"/>
              <a:pPr/>
              <a:t>31</a:t>
            </a:fld>
            <a:endParaRPr lang="es-E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94953-AA10-3248-9F10-DF36EA197F75}" type="slidenum">
              <a:rPr lang="es-ES"/>
              <a:pPr/>
              <a:t>32</a:t>
            </a:fld>
            <a:endParaRPr lang="es-E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9E3352-3A53-5740-B710-9625D3BA63BC}" type="slidenum">
              <a:rPr lang="es-ES"/>
              <a:pPr/>
              <a:t>33</a:t>
            </a:fld>
            <a:endParaRPr lang="es-E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93F53A-4E26-E04E-955A-A6588D791435}" type="slidenum">
              <a:rPr lang="es-ES"/>
              <a:pPr/>
              <a:t>34</a:t>
            </a:fld>
            <a:endParaRPr lang="es-E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2B96D1-9C29-564B-B669-0B73B3D1150F}" type="slidenum">
              <a:rPr lang="es-ES"/>
              <a:pPr/>
              <a:t>35</a:t>
            </a:fld>
            <a:endParaRPr lang="es-E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4111E-4C02-1942-B5CB-8D765ABED129}" type="slidenum">
              <a:rPr lang="es-ES"/>
              <a:pPr/>
              <a:t>36</a:t>
            </a:fld>
            <a:endParaRPr lang="es-E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7E8F71-34F6-9D4C-8554-4E7A8BE0549E}" type="slidenum">
              <a:rPr lang="es-ES"/>
              <a:pPr/>
              <a:t>37</a:t>
            </a:fld>
            <a:endParaRPr lang="es-E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BD032-7C26-3C48-8844-4C4D376654E6}" type="slidenum">
              <a:rPr lang="es-ES"/>
              <a:pPr/>
              <a:t>38</a:t>
            </a:fld>
            <a:endParaRPr lang="es-E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B585CF-61B0-F940-8B10-01B6D9561DA2}" type="slidenum">
              <a:rPr lang="es-ES"/>
              <a:pPr/>
              <a:t>39</a:t>
            </a:fld>
            <a:endParaRPr lang="es-E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EC34DD-1757-C94F-A82A-7F37A3D395BB}" type="slidenum">
              <a:rPr lang="es-ES"/>
              <a:pPr/>
              <a:t>4</a:t>
            </a:fld>
            <a:endParaRPr lang="es-E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3D219-0D17-9747-A7DD-4BCE689CCABB}" type="slidenum">
              <a:rPr lang="es-ES"/>
              <a:pPr/>
              <a:t>40</a:t>
            </a:fld>
            <a:endParaRPr lang="es-E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875945-8697-614B-B5EC-C54BAFF1476C}" type="slidenum">
              <a:rPr lang="es-ES"/>
              <a:pPr/>
              <a:t>41</a:t>
            </a:fld>
            <a:endParaRPr lang="es-E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07F75-2666-6B4F-BA6C-D04EB5888C24}" type="slidenum">
              <a:rPr lang="es-ES"/>
              <a:pPr/>
              <a:t>42</a:t>
            </a:fld>
            <a:endParaRPr lang="es-E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1D632F-FB92-8B41-9AC2-1F0180A3FFA6}" type="slidenum">
              <a:rPr lang="es-ES"/>
              <a:pPr/>
              <a:t>43</a:t>
            </a:fld>
            <a:endParaRPr lang="es-E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2F2856-023A-F543-8400-AAAD0DB731F4}" type="slidenum">
              <a:rPr lang="es-ES"/>
              <a:pPr/>
              <a:t>44</a:t>
            </a:fld>
            <a:endParaRPr lang="es-E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09A6C-6BDB-494C-9E45-B5AAC389E3D7}" type="slidenum">
              <a:rPr lang="es-ES"/>
              <a:pPr/>
              <a:t>45</a:t>
            </a:fld>
            <a:endParaRPr lang="es-E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40C11E-14CB-A64A-967C-47DA03915D8F}" type="slidenum">
              <a:rPr lang="es-ES"/>
              <a:pPr/>
              <a:t>46</a:t>
            </a:fld>
            <a:endParaRPr lang="es-E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59DE7-654B-1341-B5D1-C00F0E86B6AF}" type="slidenum">
              <a:rPr lang="es-ES"/>
              <a:pPr/>
              <a:t>47</a:t>
            </a:fld>
            <a:endParaRPr lang="es-E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224BEF-02F0-2540-9252-82494EF1F14E}" type="slidenum">
              <a:rPr lang="es-ES"/>
              <a:pPr/>
              <a:t>48</a:t>
            </a:fld>
            <a:endParaRPr lang="es-E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84057-230D-104D-83B7-4CD6CB8D01C3}" type="slidenum">
              <a:rPr lang="es-ES"/>
              <a:pPr/>
              <a:t>49</a:t>
            </a:fld>
            <a:endParaRPr lang="es-E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7E5E04-752C-874E-A981-0729038D6728}" type="slidenum">
              <a:rPr lang="es-ES"/>
              <a:pPr/>
              <a:t>5</a:t>
            </a:fld>
            <a:endParaRPr lang="es-E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FB582-6816-6C44-8CE2-65D4888CC72C}" type="slidenum">
              <a:rPr lang="es-ES"/>
              <a:pPr/>
              <a:t>50</a:t>
            </a:fld>
            <a:endParaRPr lang="es-E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5D71E-43B8-0C4B-BB0D-23C00BA3C8BA}" type="slidenum">
              <a:rPr lang="es-ES"/>
              <a:pPr/>
              <a:t>51</a:t>
            </a:fld>
            <a:endParaRPr lang="es-E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194C1F-FEBD-1E42-9120-218DC3433315}" type="slidenum">
              <a:rPr lang="es-ES"/>
              <a:pPr/>
              <a:t>52</a:t>
            </a:fld>
            <a:endParaRPr lang="es-E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7551F0-1DA5-EA4B-AB24-06CDD436BFFC}" type="slidenum">
              <a:rPr lang="es-ES"/>
              <a:pPr/>
              <a:t>53</a:t>
            </a:fld>
            <a:endParaRPr lang="es-E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FA732-4111-E044-883D-74302B9F5598}" type="slidenum">
              <a:rPr lang="es-ES"/>
              <a:pPr/>
              <a:t>54</a:t>
            </a:fld>
            <a:endParaRPr lang="es-E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23CFE-E727-B247-B384-C3D4928D097F}" type="slidenum">
              <a:rPr lang="es-ES"/>
              <a:pPr/>
              <a:t>55</a:t>
            </a:fld>
            <a:endParaRPr lang="es-E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2EE70-58F5-B84E-A211-55B211C8B876}" type="slidenum">
              <a:rPr lang="es-ES"/>
              <a:pPr/>
              <a:t>56</a:t>
            </a:fld>
            <a:endParaRPr lang="es-E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EB7E84-17CF-404B-9283-268950ABCBD8}" type="slidenum">
              <a:rPr lang="es-ES"/>
              <a:pPr/>
              <a:t>57</a:t>
            </a:fld>
            <a:endParaRPr lang="es-E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2466CE-2FF9-ED4E-BD2B-0515F93F8C6B}" type="slidenum">
              <a:rPr lang="es-ES"/>
              <a:pPr/>
              <a:t>58</a:t>
            </a:fld>
            <a:endParaRPr lang="es-ES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84E6F-A4B4-4143-BF43-BB1C1708ED92}" type="slidenum">
              <a:rPr lang="es-ES"/>
              <a:pPr/>
              <a:t>59</a:t>
            </a:fld>
            <a:endParaRPr lang="es-E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008695-03FA-EC46-9524-640D8C58D16A}" type="slidenum">
              <a:rPr lang="es-ES"/>
              <a:pPr/>
              <a:t>6</a:t>
            </a:fld>
            <a:endParaRPr lang="es-E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FFF741-D271-994B-B3D8-551F695E0704}" type="slidenum">
              <a:rPr lang="es-ES"/>
              <a:pPr/>
              <a:t>60</a:t>
            </a:fld>
            <a:endParaRPr lang="es-ES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1570CF-8B8E-6A4A-8B75-3D872675E49B}" type="slidenum">
              <a:rPr lang="es-ES"/>
              <a:pPr/>
              <a:t>61</a:t>
            </a:fld>
            <a:endParaRPr lang="es-E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84162D-2ABB-5B4C-9F4B-84BCC6868579}" type="slidenum">
              <a:rPr lang="es-ES"/>
              <a:pPr/>
              <a:t>62</a:t>
            </a:fld>
            <a:endParaRPr lang="es-E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ACCC62-81B0-AF4F-91C7-BFF903B24C0D}" type="slidenum">
              <a:rPr lang="es-ES"/>
              <a:pPr/>
              <a:t>63</a:t>
            </a:fld>
            <a:endParaRPr lang="es-E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5D3067-51D4-4B47-BDCB-EFE0B34B5362}" type="slidenum">
              <a:rPr lang="es-ES"/>
              <a:pPr/>
              <a:t>64</a:t>
            </a:fld>
            <a:endParaRPr lang="es-E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F4965-80F3-1D46-B092-95AAA7D52899}" type="slidenum">
              <a:rPr lang="es-ES"/>
              <a:pPr/>
              <a:t>65</a:t>
            </a:fld>
            <a:endParaRPr lang="es-E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5D4A9-EE4B-1044-9B57-4F646003890C}" type="slidenum">
              <a:rPr lang="es-ES"/>
              <a:pPr/>
              <a:t>66</a:t>
            </a:fld>
            <a:endParaRPr lang="es-E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8781D7-A462-504C-B483-71248DAED2D2}" type="slidenum">
              <a:rPr lang="es-ES"/>
              <a:pPr/>
              <a:t>67</a:t>
            </a:fld>
            <a:endParaRPr lang="es-E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7B325-31CD-D64D-B160-49C316F1CD7B}" type="slidenum">
              <a:rPr lang="es-ES"/>
              <a:pPr/>
              <a:t>68</a:t>
            </a:fld>
            <a:endParaRPr lang="es-ES"/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3A63A-E992-DC43-8ABF-754617932CBC}" type="slidenum">
              <a:rPr lang="es-ES"/>
              <a:pPr/>
              <a:t>69</a:t>
            </a:fld>
            <a:endParaRPr lang="es-E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4B55F5-05DE-FF4A-BA7A-1A0A235CB8E1}" type="slidenum">
              <a:rPr lang="es-ES"/>
              <a:pPr/>
              <a:t>7</a:t>
            </a:fld>
            <a:endParaRPr lang="es-E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AC71AB-4378-144E-8098-58351D3B231A}" type="slidenum">
              <a:rPr lang="es-ES"/>
              <a:pPr/>
              <a:t>70</a:t>
            </a:fld>
            <a:endParaRPr lang="es-E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6EBC7D-CC87-FF42-BC56-294FD69AA8F9}" type="slidenum">
              <a:rPr lang="es-ES"/>
              <a:pPr/>
              <a:t>71</a:t>
            </a:fld>
            <a:endParaRPr lang="es-E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B33C4E-C778-BE40-B479-A05AD5DAC3EE}" type="slidenum">
              <a:rPr lang="es-ES"/>
              <a:pPr/>
              <a:t>72</a:t>
            </a:fld>
            <a:endParaRPr lang="es-E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391D09-1472-C843-892B-555A539410D2}" type="slidenum">
              <a:rPr lang="es-ES"/>
              <a:pPr/>
              <a:t>73</a:t>
            </a:fld>
            <a:endParaRPr lang="es-E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D5CB7-9788-BE49-9E3D-AAC211351D8D}" type="slidenum">
              <a:rPr lang="es-ES"/>
              <a:pPr/>
              <a:t>74</a:t>
            </a:fld>
            <a:endParaRPr lang="es-E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389DE4-89B2-6945-A74E-6966F9DDC55B}" type="slidenum">
              <a:rPr lang="es-ES"/>
              <a:pPr/>
              <a:t>75</a:t>
            </a:fld>
            <a:endParaRPr lang="es-E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4B50C-36BE-994F-801E-5C06E7969C63}" type="slidenum">
              <a:rPr lang="es-ES"/>
              <a:pPr/>
              <a:t>76</a:t>
            </a:fld>
            <a:endParaRPr lang="es-E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04F596-0EFE-DF4E-AAF4-3883D772DCB8}" type="slidenum">
              <a:rPr lang="es-ES"/>
              <a:pPr/>
              <a:t>77</a:t>
            </a:fld>
            <a:endParaRPr lang="es-E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31BD6C-F8BD-7F42-A214-EEDE293570A5}" type="slidenum">
              <a:rPr lang="es-ES"/>
              <a:pPr/>
              <a:t>78</a:t>
            </a:fld>
            <a:endParaRPr lang="es-E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10F0D-B2C3-E048-8BF8-F53981AC257B}" type="slidenum">
              <a:rPr lang="es-ES"/>
              <a:pPr/>
              <a:t>79</a:t>
            </a:fld>
            <a:endParaRPr lang="es-E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4A13C-3E81-1342-B109-C4BA5C70C3D3}" type="slidenum">
              <a:rPr lang="es-ES"/>
              <a:pPr/>
              <a:t>8</a:t>
            </a:fld>
            <a:endParaRPr lang="es-E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814CF9-6F49-594B-8647-7920EE04448E}" type="slidenum">
              <a:rPr lang="es-ES"/>
              <a:pPr/>
              <a:t>80</a:t>
            </a:fld>
            <a:endParaRPr lang="es-E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C7611-E853-7D49-83D5-2033379C74D6}" type="slidenum">
              <a:rPr lang="es-ES"/>
              <a:pPr/>
              <a:t>81</a:t>
            </a:fld>
            <a:endParaRPr lang="es-E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47BD56-49B4-BF4D-BB6F-767B2B4DF30B}" type="slidenum">
              <a:rPr lang="es-ES"/>
              <a:pPr/>
              <a:t>82</a:t>
            </a:fld>
            <a:endParaRPr lang="es-E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A2E53-E6DE-974F-ADFA-682F994A89B2}" type="slidenum">
              <a:rPr lang="es-ES"/>
              <a:pPr/>
              <a:t>83</a:t>
            </a:fld>
            <a:endParaRPr lang="es-E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39773-158C-224A-9374-CA9FE6F6CE13}" type="slidenum">
              <a:rPr lang="es-ES"/>
              <a:pPr/>
              <a:t>84</a:t>
            </a:fld>
            <a:endParaRPr lang="es-E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FB456-6631-1E4B-B488-88421885F211}" type="slidenum">
              <a:rPr lang="es-ES"/>
              <a:pPr/>
              <a:t>85</a:t>
            </a:fld>
            <a:endParaRPr lang="es-E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7B2187-3486-B044-9524-51C1852A6603}" type="slidenum">
              <a:rPr lang="es-ES"/>
              <a:pPr/>
              <a:t>86</a:t>
            </a:fld>
            <a:endParaRPr lang="es-E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35B6FB-2701-6248-9AF5-E30B1105E035}" type="slidenum">
              <a:rPr lang="es-ES"/>
              <a:pPr/>
              <a:t>87</a:t>
            </a:fld>
            <a:endParaRPr lang="es-E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B9B886-3D07-014A-8AD0-26C020F9C66B}" type="slidenum">
              <a:rPr lang="es-ES"/>
              <a:pPr/>
              <a:t>88</a:t>
            </a:fld>
            <a:endParaRPr lang="es-E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2AD013-9CCB-9041-BD90-5BDA0BD7B847}" type="slidenum">
              <a:rPr lang="es-ES"/>
              <a:pPr/>
              <a:t>89</a:t>
            </a:fld>
            <a:endParaRPr lang="es-E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1F4E2-EE28-5D4F-88AF-C6B66589CF6C}" type="slidenum">
              <a:rPr lang="es-ES"/>
              <a:pPr/>
              <a:t>9</a:t>
            </a:fld>
            <a:endParaRPr lang="es-E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5A786-20D6-D942-842C-ADC75AE834EF}" type="slidenum">
              <a:rPr lang="es-ES"/>
              <a:pPr/>
              <a:t>90</a:t>
            </a:fld>
            <a:endParaRPr lang="es-E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6D8B7-F627-DE47-9864-2597D723795B}" type="slidenum">
              <a:rPr lang="es-ES"/>
              <a:pPr/>
              <a:t>91</a:t>
            </a:fld>
            <a:endParaRPr lang="es-E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1A66F3-12D1-9045-A2E6-7469E5932DA7}" type="slidenum">
              <a:rPr lang="es-ES"/>
              <a:pPr/>
              <a:t>92</a:t>
            </a:fld>
            <a:endParaRPr lang="es-E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61977-52DB-544A-A267-2674A7005CB3}" type="slidenum">
              <a:rPr lang="es-ES"/>
              <a:pPr/>
              <a:t>93</a:t>
            </a:fld>
            <a:endParaRPr lang="es-E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77F003-2636-9541-A857-AC6F315E0755}" type="slidenum">
              <a:rPr lang="es-ES"/>
              <a:pPr/>
              <a:t>94</a:t>
            </a:fld>
            <a:endParaRPr lang="es-E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B031C-3282-6D45-B2F3-D83D41FB7B28}" type="slidenum">
              <a:rPr lang="es-ES"/>
              <a:pPr/>
              <a:t>95</a:t>
            </a:fld>
            <a:endParaRPr lang="es-ES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2BF6E3-9672-3447-B22C-5A1CCF689B92}" type="slidenum">
              <a:rPr lang="es-ES"/>
              <a:pPr/>
              <a:t>96</a:t>
            </a:fld>
            <a:endParaRPr lang="es-E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B3F0E-FDB0-EB44-BBAE-6232B0FFCCFC}" type="slidenum">
              <a:rPr lang="es-ES"/>
              <a:pPr/>
              <a:t>97</a:t>
            </a:fld>
            <a:endParaRPr lang="es-ES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D2405-0AD4-7042-8DEA-FEBAA73D2361}" type="slidenum">
              <a:rPr lang="es-ES"/>
              <a:pPr/>
              <a:t>98</a:t>
            </a:fld>
            <a:endParaRPr lang="es-ES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C75212-87C1-704E-9350-EAEA224A68C4}" type="slidenum">
              <a:rPr lang="es-ES"/>
              <a:pPr/>
              <a:t>99</a:t>
            </a:fld>
            <a:endParaRPr lang="es-E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028700"/>
            <a:ext cx="2317750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6800850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5405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204200" y="1816100"/>
            <a:ext cx="1511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673100"/>
            <a:ext cx="4559300" cy="627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304800"/>
            <a:ext cx="2317750" cy="66421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304800"/>
            <a:ext cx="6800850" cy="664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3924300"/>
            <a:ext cx="191135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1028700"/>
            <a:ext cx="993775" cy="53721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028700"/>
            <a:ext cx="2828925" cy="53721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13410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147050" y="6616700"/>
            <a:ext cx="1860550" cy="39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81925" y="6083300"/>
            <a:ext cx="2225675" cy="13335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6083300"/>
            <a:ext cx="6524625" cy="13335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1778000"/>
            <a:ext cx="2317750" cy="5029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1778000"/>
            <a:ext cx="680085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5532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553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778000"/>
            <a:ext cx="4495800" cy="5029200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3924300"/>
            <a:ext cx="4559300" cy="247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05600" cy="6502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56200" y="1816100"/>
            <a:ext cx="455930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97750" y="254000"/>
            <a:ext cx="2317750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6800850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342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644900" y="6883400"/>
            <a:ext cx="3149600" cy="63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24725" y="304800"/>
            <a:ext cx="2327275" cy="721360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42900" y="304800"/>
            <a:ext cx="6829425" cy="72136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2000" y="2366963"/>
            <a:ext cx="8636000" cy="1633537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18000"/>
            <a:ext cx="7112000" cy="1947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275" y="4895850"/>
            <a:ext cx="8636000" cy="15144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3275" y="3228975"/>
            <a:ext cx="8636000" cy="16668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4450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08250" y="1816100"/>
            <a:ext cx="1911350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08000" y="1704975"/>
            <a:ext cx="4489450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8000" y="2416175"/>
            <a:ext cx="4489450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160963" y="1704975"/>
            <a:ext cx="4491037" cy="7112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160963" y="2416175"/>
            <a:ext cx="4491037" cy="43910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0" y="303213"/>
            <a:ext cx="3343275" cy="129063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71925" y="303213"/>
            <a:ext cx="5680075" cy="65039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8000" y="1593850"/>
            <a:ext cx="3343275" cy="5213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0725" y="5334000"/>
            <a:ext cx="6096000" cy="6302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990725" y="681038"/>
            <a:ext cx="6096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990725" y="5964238"/>
            <a:ext cx="6096000" cy="893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3425825" y="254000"/>
            <a:ext cx="993775" cy="6692900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54000"/>
            <a:ext cx="2828925" cy="66929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92710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40500" y="1816100"/>
            <a:ext cx="3175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6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73100"/>
            <a:ext cx="9271000" cy="6273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56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39243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28700"/>
            <a:ext cx="397510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6083300"/>
            <a:ext cx="45212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34100" y="6616700"/>
            <a:ext cx="3873500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ACACAC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895600"/>
            <a:ext cx="9271000" cy="182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46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89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231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74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2032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89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464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40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46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89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231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74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2032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89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464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4036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883400"/>
            <a:ext cx="64516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1pPr>
      <a:lvl2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2pPr>
      <a:lvl3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3pPr>
      <a:lvl4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4pPr>
      <a:lvl5pPr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rgbClr val="89898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816100"/>
            <a:ext cx="3975100" cy="5130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charset="0"/>
              </a:rPr>
              <a:t>Click to edit Master text styles</a:t>
            </a:r>
          </a:p>
          <a:p>
            <a:pPr lvl="1"/>
            <a:r>
              <a:rPr lang="en-US">
                <a:sym typeface="Helvetica Neue" charset="0"/>
              </a:rPr>
              <a:t>Second level</a:t>
            </a:r>
          </a:p>
          <a:p>
            <a:pPr lvl="2"/>
            <a:r>
              <a:rPr lang="en-US">
                <a:sym typeface="Helvetica Neue" charset="0"/>
              </a:rPr>
              <a:t>Third level</a:t>
            </a:r>
          </a:p>
          <a:p>
            <a:pPr lvl="3"/>
            <a:r>
              <a:rPr lang="en-US">
                <a:sym typeface="Helvetica Neue" charset="0"/>
              </a:rPr>
              <a:t>Fourth level</a:t>
            </a:r>
          </a:p>
          <a:p>
            <a:pPr lvl="4"/>
            <a:r>
              <a:rPr lang="en-US">
                <a:sym typeface="Helvetica Neue" charset="0"/>
              </a:rPr>
              <a:t>Fifth level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54000"/>
            <a:ext cx="3975100" cy="1092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 Light" charset="0"/>
          <a:ea typeface="ヒラギノ角ゴ Pro W3" charset="-128"/>
          <a:cs typeface="ヒラギノ角ゴ Pro W3" charset="-128"/>
          <a:sym typeface="Helvetica Neue Light" charset="0"/>
        </a:defRPr>
      </a:lvl9pPr>
    </p:titleStyle>
    <p:bodyStyle>
      <a:lvl1pPr marL="2032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1pPr>
      <a:lvl2pPr marL="5080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2pPr>
      <a:lvl3pPr marL="850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3pPr>
      <a:lvl4pPr marL="11938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4pPr>
      <a:lvl5pPr marL="15367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5pPr>
      <a:lvl6pPr marL="19939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6pPr>
      <a:lvl7pPr marL="24511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7pPr>
      <a:lvl8pPr marL="29083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8pPr>
      <a:lvl9pPr marL="3365500" indent="-203200" algn="l" rtl="0" fontAlgn="base">
        <a:spcBef>
          <a:spcPts val="3800"/>
        </a:spcBef>
        <a:spcAft>
          <a:spcPct val="0"/>
        </a:spcAft>
        <a:buClr>
          <a:srgbClr val="747474"/>
        </a:buClr>
        <a:buSzPct val="100000"/>
        <a:buFont typeface="Helvetica Neue" charset="0"/>
        <a:buChar char="•"/>
        <a:defRPr sz="2000">
          <a:solidFill>
            <a:srgbClr val="74747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w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1.w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7.wmf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wmf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808564" y="1877977"/>
            <a:ext cx="4505847" cy="413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99" tIns="50799" rIns="101599" bIns="50799">
            <a:spAutoFit/>
          </a:bodyPr>
          <a:lstStyle/>
          <a:p>
            <a:pPr algn="ctr"/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7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7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7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7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7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7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7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7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7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3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3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3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7" y="1036440"/>
            <a:ext cx="2502370" cy="7888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1851" y="1184005"/>
            <a:ext cx="105432" cy="105424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81184" y="1353338"/>
            <a:ext cx="105432" cy="105424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20687" y="1522671"/>
            <a:ext cx="105432" cy="105424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50517" y="1100951"/>
            <a:ext cx="105432" cy="10542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31547" y="1668651"/>
            <a:ext cx="105432" cy="105424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367852"/>
            <a:ext cx="10160000" cy="854934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pPr algn="ctr"/>
            <a:r>
              <a:rPr lang="es-CL" sz="2700" b="1" dirty="0">
                <a:solidFill>
                  <a:srgbClr val="FFFFFF"/>
                </a:solidFill>
                <a:latin typeface="Trebuchet MS"/>
                <a:cs typeface="Trebuchet MS"/>
              </a:rPr>
              <a:t>Transformada de Fourier 1D</a:t>
            </a:r>
          </a:p>
          <a:p>
            <a:pPr algn="ctr"/>
            <a:endParaRPr lang="es-CL" sz="11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1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3473183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 (caso discreto)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6300" y="2933700"/>
            <a:ext cx="53213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Rectangle 5"/>
          <p:cNvSpPr>
            <a:spLocks/>
          </p:cNvSpPr>
          <p:nvPr/>
        </p:nvSpPr>
        <p:spPr bwMode="auto">
          <a:xfrm>
            <a:off x="2393950" y="6396038"/>
            <a:ext cx="5270500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Impulso discreto unitario localizado en x=x</a:t>
            </a:r>
            <a:r>
              <a:rPr lang="en-US" sz="1400">
                <a:solidFill>
                  <a:schemeClr val="tx1"/>
                </a:solidFill>
              </a:rPr>
              <a:t>0</a:t>
            </a:r>
            <a:r>
              <a:rPr lang="en-US" sz="220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 spd="med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88900"/>
            <a:ext cx="9271000" cy="5461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47700"/>
            <a:ext cx="9271000" cy="51308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28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168400"/>
            <a:ext cx="91694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3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82900"/>
            <a:ext cx="91694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574800"/>
            <a:ext cx="74803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4" name="Rectangle 2"/>
          <p:cNvSpPr>
            <a:spLocks/>
          </p:cNvSpPr>
          <p:nvPr/>
        </p:nvSpPr>
        <p:spPr bwMode="auto">
          <a:xfrm>
            <a:off x="152400" y="2578100"/>
            <a:ext cx="2254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bajos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</a:t>
            </a:r>
          </a:p>
        </p:txBody>
      </p:sp>
      <p:sp>
        <p:nvSpPr>
          <p:cNvPr id="125955" name="Rectangle 3"/>
          <p:cNvSpPr>
            <a:spLocks/>
          </p:cNvSpPr>
          <p:nvPr/>
        </p:nvSpPr>
        <p:spPr bwMode="auto">
          <a:xfrm>
            <a:off x="152400" y="5041900"/>
            <a:ext cx="2254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bajos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del espacio</a:t>
            </a:r>
          </a:p>
        </p:txBody>
      </p:sp>
      <p:sp>
        <p:nvSpPr>
          <p:cNvPr id="125956" name="Rectangle 4"/>
          <p:cNvSpPr>
            <a:spLocks/>
          </p:cNvSpPr>
          <p:nvPr/>
        </p:nvSpPr>
        <p:spPr bwMode="auto">
          <a:xfrm>
            <a:off x="7670800" y="2578100"/>
            <a:ext cx="21986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altos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</a:t>
            </a:r>
          </a:p>
        </p:txBody>
      </p:sp>
      <p:sp>
        <p:nvSpPr>
          <p:cNvPr id="125957" name="Rectangle 5"/>
          <p:cNvSpPr>
            <a:spLocks/>
          </p:cNvSpPr>
          <p:nvPr/>
        </p:nvSpPr>
        <p:spPr bwMode="auto">
          <a:xfrm>
            <a:off x="7937500" y="4826000"/>
            <a:ext cx="20701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Gaussiano pasa-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altos 1-D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del espacio.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01600"/>
            <a:ext cx="9271000" cy="6223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914400"/>
            <a:ext cx="9271000" cy="51308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</p:spTree>
  </p:cSld>
  <p:clrMapOvr>
    <a:masterClrMapping/>
  </p:clrMapOvr>
  <p:transition spd="med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sp>
        <p:nvSpPr>
          <p:cNvPr id="126980" name="Rectangle 4"/>
          <p:cNvSpPr>
            <a:spLocks/>
          </p:cNvSpPr>
          <p:nvPr/>
        </p:nvSpPr>
        <p:spPr bwMode="auto">
          <a:xfrm>
            <a:off x="498475" y="2425700"/>
            <a:ext cx="1601788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Ejemplo:</a:t>
            </a:r>
          </a:p>
        </p:txBody>
      </p:sp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429000"/>
            <a:ext cx="75692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2" name="Rectangle 6"/>
          <p:cNvSpPr>
            <a:spLocks/>
          </p:cNvSpPr>
          <p:nvPr/>
        </p:nvSpPr>
        <p:spPr bwMode="auto">
          <a:xfrm>
            <a:off x="2781300" y="3073400"/>
            <a:ext cx="735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26983" name="Rectangle 7"/>
          <p:cNvSpPr>
            <a:spLocks/>
          </p:cNvSpPr>
          <p:nvPr/>
        </p:nvSpPr>
        <p:spPr bwMode="auto">
          <a:xfrm>
            <a:off x="6121400" y="3073400"/>
            <a:ext cx="1804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Fourier</a:t>
            </a:r>
          </a:p>
        </p:txBody>
      </p:sp>
    </p:spTree>
  </p:cSld>
  <p:clrMapOvr>
    <a:masterClrMapping/>
  </p:clrMapOvr>
  <p:transition spd="med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3111500"/>
            <a:ext cx="81153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Rectangle 5"/>
          <p:cNvSpPr>
            <a:spLocks/>
          </p:cNvSpPr>
          <p:nvPr/>
        </p:nvSpPr>
        <p:spPr bwMode="auto">
          <a:xfrm>
            <a:off x="558800" y="2705100"/>
            <a:ext cx="2530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Máscara de filtrado espacial</a:t>
            </a:r>
          </a:p>
        </p:txBody>
      </p:sp>
      <p:sp>
        <p:nvSpPr>
          <p:cNvPr id="128006" name="Rectangle 6"/>
          <p:cNvSpPr>
            <a:spLocks/>
          </p:cNvSpPr>
          <p:nvPr/>
        </p:nvSpPr>
        <p:spPr bwMode="auto">
          <a:xfrm>
            <a:off x="444500" y="6680200"/>
            <a:ext cx="2762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dominio de la frecuencia visto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en perspectiva</a:t>
            </a:r>
          </a:p>
        </p:txBody>
      </p:sp>
      <p:sp>
        <p:nvSpPr>
          <p:cNvPr id="128007" name="Rectangle 7"/>
          <p:cNvSpPr>
            <a:spLocks/>
          </p:cNvSpPr>
          <p:nvPr/>
        </p:nvSpPr>
        <p:spPr bwMode="auto">
          <a:xfrm>
            <a:off x="5854700" y="2349500"/>
            <a:ext cx="2762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dominio de la frecuencia visto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como imagen</a:t>
            </a:r>
          </a:p>
        </p:txBody>
      </p:sp>
    </p:spTree>
  </p:cSld>
  <p:clrMapOvr>
    <a:masterClrMapping/>
  </p:clrMapOvr>
  <p:transition spd="med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Correspondencia entre el filtrado espacial y en el dominio de la frecuencia</a:t>
            </a:r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3086100"/>
            <a:ext cx="8039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Rectangle 5"/>
          <p:cNvSpPr>
            <a:spLocks/>
          </p:cNvSpPr>
          <p:nvPr/>
        </p:nvSpPr>
        <p:spPr bwMode="auto">
          <a:xfrm>
            <a:off x="1727200" y="2692400"/>
            <a:ext cx="289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Filtrado con la máscara espacial</a:t>
            </a:r>
          </a:p>
        </p:txBody>
      </p:sp>
      <p:sp>
        <p:nvSpPr>
          <p:cNvPr id="129030" name="Rectangle 6"/>
          <p:cNvSpPr>
            <a:spLocks/>
          </p:cNvSpPr>
          <p:nvPr/>
        </p:nvSpPr>
        <p:spPr bwMode="auto">
          <a:xfrm>
            <a:off x="5397500" y="2692400"/>
            <a:ext cx="3386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Filtrado en el dominio de la frecuencia</a:t>
            </a:r>
          </a:p>
        </p:txBody>
      </p:sp>
    </p:spTree>
  </p:cSld>
  <p:clrMapOvr>
    <a:masterClrMapping/>
  </p:clrMapOvr>
  <p:transition spd="med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086100"/>
            <a:ext cx="8953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2446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Filtro pasabajos ideal.</a:t>
            </a:r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828800"/>
            <a:ext cx="91694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8288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 (caso discreto)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4267200"/>
            <a:ext cx="589280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8000" y="2590800"/>
            <a:ext cx="91440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uadroTexto 6"/>
          <p:cNvSpPr txBox="1"/>
          <p:nvPr/>
        </p:nvSpPr>
        <p:spPr>
          <a:xfrm>
            <a:off x="4470400" y="3581400"/>
            <a:ext cx="439544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_tradnl" sz="2400" i="1" dirty="0" err="1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endParaRPr lang="es-ES_tradnl" sz="24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med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00" y="2120900"/>
            <a:ext cx="6705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Rectangle 4"/>
          <p:cNvSpPr>
            <a:spLocks/>
          </p:cNvSpPr>
          <p:nvPr/>
        </p:nvSpPr>
        <p:spPr bwMode="auto">
          <a:xfrm>
            <a:off x="1914525" y="55372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3125" name="Rectangle 5"/>
          <p:cNvSpPr>
            <a:spLocks/>
          </p:cNvSpPr>
          <p:nvPr/>
        </p:nvSpPr>
        <p:spPr bwMode="auto">
          <a:xfrm>
            <a:off x="5229225" y="5549900"/>
            <a:ext cx="3022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Fourier con círculos</a:t>
            </a:r>
          </a:p>
          <a:p>
            <a:r>
              <a:rPr lang="en-US" sz="1600">
                <a:solidFill>
                  <a:schemeClr val="tx1"/>
                </a:solidFill>
              </a:rPr>
              <a:t>sobreimpuestos de radios 10, 30, 60,160 y 460, encerrando</a:t>
            </a:r>
          </a:p>
          <a:p>
            <a:r>
              <a:rPr lang="en-US" sz="1600">
                <a:solidFill>
                  <a:schemeClr val="tx1"/>
                </a:solidFill>
              </a:rPr>
              <a:t>87.0, 93.1, 95.7, 97.8. y 99.2 % de la potencia de la imagen</a:t>
            </a:r>
          </a:p>
        </p:txBody>
      </p:sp>
      <p:sp>
        <p:nvSpPr>
          <p:cNvPr id="133126" name="Rectangle 6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/>
          </p:cNvSpPr>
          <p:nvPr/>
        </p:nvSpPr>
        <p:spPr bwMode="auto">
          <a:xfrm>
            <a:off x="444500" y="16637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4146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2616200"/>
            <a:ext cx="7327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9" name="Rectangle 5"/>
          <p:cNvSpPr>
            <a:spLocks/>
          </p:cNvSpPr>
          <p:nvPr/>
        </p:nvSpPr>
        <p:spPr bwMode="auto">
          <a:xfrm>
            <a:off x="1800225" y="6362700"/>
            <a:ext cx="302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de 688 x 688</a:t>
            </a:r>
          </a:p>
        </p:txBody>
      </p:sp>
      <p:sp>
        <p:nvSpPr>
          <p:cNvPr id="134150" name="Rectangle 6"/>
          <p:cNvSpPr>
            <a:spLocks/>
          </p:cNvSpPr>
          <p:nvPr/>
        </p:nvSpPr>
        <p:spPr bwMode="auto">
          <a:xfrm>
            <a:off x="5419725" y="6375400"/>
            <a:ext cx="302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de prueba filtrada con</a:t>
            </a:r>
          </a:p>
          <a:p>
            <a:r>
              <a:rPr lang="en-US" sz="1600">
                <a:solidFill>
                  <a:schemeClr val="tx1"/>
                </a:solidFill>
              </a:rPr>
              <a:t>filtro de radio 10</a:t>
            </a:r>
          </a:p>
        </p:txBody>
      </p:sp>
    </p:spTree>
  </p:cSld>
  <p:clrMapOvr>
    <a:masterClrMapping/>
  </p:clrMapOvr>
  <p:transition spd="med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/>
          <p:cNvSpPr>
            <a:spLocks/>
          </p:cNvSpPr>
          <p:nvPr/>
        </p:nvSpPr>
        <p:spPr bwMode="auto">
          <a:xfrm>
            <a:off x="444500" y="1651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  <p:sp>
        <p:nvSpPr>
          <p:cNvPr id="135170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832100"/>
            <a:ext cx="73152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ideal.</a:t>
            </a:r>
          </a:p>
        </p:txBody>
      </p:sp>
    </p:spTree>
  </p:cSld>
  <p:clrMapOvr>
    <a:masterClrMapping/>
  </p:clrMapOvr>
  <p:transition spd="med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72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ideal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8600" y="3594100"/>
            <a:ext cx="7150100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1" name="Rectangle 5"/>
          <p:cNvSpPr>
            <a:spLocks/>
          </p:cNvSpPr>
          <p:nvPr/>
        </p:nvSpPr>
        <p:spPr bwMode="auto">
          <a:xfrm>
            <a:off x="2932113" y="2425700"/>
            <a:ext cx="42767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Representación en el dominio del espacio</a:t>
            </a:r>
          </a:p>
          <a:p>
            <a:r>
              <a:rPr lang="en-US" sz="1800">
                <a:solidFill>
                  <a:schemeClr val="tx1"/>
                </a:solidFill>
              </a:rPr>
              <a:t>de un filtro pasabajos ideal de radio 5 y</a:t>
            </a:r>
          </a:p>
          <a:p>
            <a:r>
              <a:rPr lang="en-US" sz="1800">
                <a:solidFill>
                  <a:schemeClr val="tx1"/>
                </a:solidFill>
              </a:rPr>
              <a:t>tamaño 1000 x 1000</a:t>
            </a:r>
          </a:p>
        </p:txBody>
      </p:sp>
    </p:spTree>
  </p:cSld>
  <p:clrMapOvr>
    <a:masterClrMapping/>
  </p:clrMapOvr>
  <p:transition spd="med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82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41600"/>
            <a:ext cx="9169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392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4140200"/>
            <a:ext cx="100742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9" name="Rectangle 5"/>
          <p:cNvSpPr>
            <a:spLocks/>
          </p:cNvSpPr>
          <p:nvPr/>
        </p:nvSpPr>
        <p:spPr bwMode="auto">
          <a:xfrm>
            <a:off x="2112963" y="23241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Butterworth</a:t>
            </a:r>
          </a:p>
        </p:txBody>
      </p:sp>
      <p:sp>
        <p:nvSpPr>
          <p:cNvPr id="139270" name="Rectangle 6"/>
          <p:cNvSpPr>
            <a:spLocks/>
          </p:cNvSpPr>
          <p:nvPr/>
        </p:nvSpPr>
        <p:spPr bwMode="auto">
          <a:xfrm>
            <a:off x="4652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39271" name="Rectangle 7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39272" name="Rectangle 8"/>
          <p:cNvSpPr>
            <a:spLocks/>
          </p:cNvSpPr>
          <p:nvPr/>
        </p:nvSpPr>
        <p:spPr bwMode="auto">
          <a:xfrm>
            <a:off x="65706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órdenes del 1 al 4.</a:t>
            </a:r>
          </a:p>
        </p:txBody>
      </p:sp>
    </p:spTree>
  </p:cSld>
  <p:clrMapOvr>
    <a:masterClrMapping/>
  </p:clrMapOvr>
  <p:transition spd="med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02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36900"/>
            <a:ext cx="70485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3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0294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13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111500"/>
            <a:ext cx="70485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1318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23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3060700"/>
            <a:ext cx="7035800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1" name="Rectangle 5"/>
          <p:cNvSpPr>
            <a:spLocks/>
          </p:cNvSpPr>
          <p:nvPr/>
        </p:nvSpPr>
        <p:spPr bwMode="auto">
          <a:xfrm>
            <a:off x="16176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2342" name="Rectangle 6"/>
          <p:cNvSpPr>
            <a:spLocks/>
          </p:cNvSpPr>
          <p:nvPr/>
        </p:nvSpPr>
        <p:spPr bwMode="auto">
          <a:xfrm>
            <a:off x="51355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Butterworth orden 2 y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781300"/>
            <a:ext cx="91694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33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3416300"/>
            <a:ext cx="45466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65" name="Rectangle 5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1 y perfil de intensidad a través del centro del filtro.</a:t>
            </a:r>
          </a:p>
        </p:txBody>
      </p:sp>
      <p:sp>
        <p:nvSpPr>
          <p:cNvPr id="143366" name="Rectangle 6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 y perfil de intensidad a través del centro del filtro.</a:t>
            </a:r>
          </a:p>
        </p:txBody>
      </p:sp>
    </p:spTree>
  </p:cSld>
  <p:clrMapOvr>
    <a:masterClrMapping/>
  </p:clrMapOvr>
  <p:transition spd="med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43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Butterworth</a:t>
            </a:r>
          </a:p>
        </p:txBody>
      </p:sp>
      <p:sp>
        <p:nvSpPr>
          <p:cNvPr id="144388" name="Rectangle 4"/>
          <p:cNvSpPr>
            <a:spLocks/>
          </p:cNvSpPr>
          <p:nvPr/>
        </p:nvSpPr>
        <p:spPr bwMode="auto">
          <a:xfrm>
            <a:off x="6778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5 y perfil de intensidad a través del centro del filtro.</a:t>
            </a:r>
          </a:p>
        </p:txBody>
      </p:sp>
      <p:sp>
        <p:nvSpPr>
          <p:cNvPr id="144389" name="Rectangle 5"/>
          <p:cNvSpPr>
            <a:spLocks/>
          </p:cNvSpPr>
          <p:nvPr/>
        </p:nvSpPr>
        <p:spPr bwMode="auto">
          <a:xfrm>
            <a:off x="5199063" y="2616200"/>
            <a:ext cx="424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 un PB Buterworth de orden 20 y perfil de intensidad a través del centro del filtro.</a:t>
            </a:r>
          </a:p>
        </p:txBody>
      </p:sp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3454400"/>
            <a:ext cx="45847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5411" name="Rectangle 3"/>
          <p:cNvSpPr>
            <a:spLocks/>
          </p:cNvSpPr>
          <p:nvPr/>
        </p:nvSpPr>
        <p:spPr bwMode="auto">
          <a:xfrm>
            <a:off x="444500" y="15240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2032000"/>
            <a:ext cx="9271000" cy="546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grpSp>
        <p:nvGrpSpPr>
          <p:cNvPr id="146435" name="Group 3"/>
          <p:cNvGrpSpPr>
            <a:grpSpLocks/>
          </p:cNvGrpSpPr>
          <p:nvPr/>
        </p:nvGrpSpPr>
        <p:grpSpPr bwMode="auto">
          <a:xfrm>
            <a:off x="114300" y="4191000"/>
            <a:ext cx="9918700" cy="3162300"/>
            <a:chOff x="0" y="0"/>
            <a:chExt cx="6248" cy="1992"/>
          </a:xfrm>
        </p:grpSpPr>
        <p:pic>
          <p:nvPicPr>
            <p:cNvPr id="146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" y="0"/>
              <a:ext cx="6232" cy="1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437" name="Rectangle 5"/>
            <p:cNvSpPr>
              <a:spLocks/>
            </p:cNvSpPr>
            <p:nvPr/>
          </p:nvSpPr>
          <p:spPr bwMode="auto">
            <a:xfrm>
              <a:off x="0" y="1864"/>
              <a:ext cx="4240" cy="1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46438" name="Rectangle 6"/>
          <p:cNvSpPr>
            <a:spLocks/>
          </p:cNvSpPr>
          <p:nvPr/>
        </p:nvSpPr>
        <p:spPr bwMode="auto">
          <a:xfrm>
            <a:off x="2163763" y="2527300"/>
            <a:ext cx="3136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Función de transferencia de un filtro pasabajos Gaussiano</a:t>
            </a:r>
          </a:p>
        </p:txBody>
      </p:sp>
      <p:sp>
        <p:nvSpPr>
          <p:cNvPr id="146439" name="Rectangle 7"/>
          <p:cNvSpPr>
            <a:spLocks/>
          </p:cNvSpPr>
          <p:nvPr/>
        </p:nvSpPr>
        <p:spPr bwMode="auto">
          <a:xfrm>
            <a:off x="4525963" y="3467100"/>
            <a:ext cx="85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146440" name="Rectangle 8"/>
          <p:cNvSpPr>
            <a:spLocks/>
          </p:cNvSpPr>
          <p:nvPr/>
        </p:nvSpPr>
        <p:spPr bwMode="auto">
          <a:xfrm>
            <a:off x="1325563" y="3467100"/>
            <a:ext cx="1270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Perspectiva</a:t>
            </a:r>
          </a:p>
        </p:txBody>
      </p:sp>
      <p:sp>
        <p:nvSpPr>
          <p:cNvPr id="146441" name="Rectangle 9"/>
          <p:cNvSpPr>
            <a:spLocks/>
          </p:cNvSpPr>
          <p:nvPr/>
        </p:nvSpPr>
        <p:spPr bwMode="auto">
          <a:xfrm>
            <a:off x="6621463" y="3327400"/>
            <a:ext cx="34671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Sección cruzada radial para varios valores de </a:t>
            </a:r>
            <a:r>
              <a:rPr lang="en-US" sz="1800" i="1">
                <a:solidFill>
                  <a:schemeClr val="tx1"/>
                </a:solidFill>
              </a:rPr>
              <a:t>Do</a:t>
            </a:r>
            <a:r>
              <a:rPr lang="en-US" sz="18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6442" name="Rectangle 10"/>
          <p:cNvSpPr>
            <a:spLocks/>
          </p:cNvSpPr>
          <p:nvPr/>
        </p:nvSpPr>
        <p:spPr bwMode="auto">
          <a:xfrm>
            <a:off x="317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74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238500"/>
            <a:ext cx="70866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1" name="Rectangle 5"/>
          <p:cNvSpPr>
            <a:spLocks/>
          </p:cNvSpPr>
          <p:nvPr/>
        </p:nvSpPr>
        <p:spPr bwMode="auto">
          <a:xfrm>
            <a:off x="1617663" y="2654300"/>
            <a:ext cx="3390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47462" name="Rectangle 6"/>
          <p:cNvSpPr>
            <a:spLocks/>
          </p:cNvSpPr>
          <p:nvPr/>
        </p:nvSpPr>
        <p:spPr bwMode="auto">
          <a:xfrm>
            <a:off x="5122863" y="23749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10</a:t>
            </a:r>
          </a:p>
        </p:txBody>
      </p:sp>
    </p:spTree>
  </p:cSld>
  <p:clrMapOvr>
    <a:masterClrMapping/>
  </p:clrMapOvr>
  <p:transition spd="med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84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3352800"/>
            <a:ext cx="7086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8485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30</a:t>
            </a:r>
          </a:p>
        </p:txBody>
      </p:sp>
      <p:sp>
        <p:nvSpPr>
          <p:cNvPr id="148486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60</a:t>
            </a:r>
          </a:p>
        </p:txBody>
      </p:sp>
    </p:spTree>
  </p:cSld>
  <p:clrMapOvr>
    <a:masterClrMapping/>
  </p:clrMapOvr>
  <p:transition spd="med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495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3365500"/>
            <a:ext cx="7061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9" name="Rectangle 5"/>
          <p:cNvSpPr>
            <a:spLocks/>
          </p:cNvSpPr>
          <p:nvPr/>
        </p:nvSpPr>
        <p:spPr bwMode="auto">
          <a:xfrm>
            <a:off x="16176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160</a:t>
            </a:r>
          </a:p>
        </p:txBody>
      </p:sp>
      <p:sp>
        <p:nvSpPr>
          <p:cNvPr id="149510" name="Rectangle 6"/>
          <p:cNvSpPr>
            <a:spLocks/>
          </p:cNvSpPr>
          <p:nvPr/>
        </p:nvSpPr>
        <p:spPr bwMode="auto">
          <a:xfrm>
            <a:off x="5160963" y="2540000"/>
            <a:ext cx="33909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Filtro PB Gaussiano con </a:t>
            </a:r>
          </a:p>
          <a:p>
            <a:pPr algn="l"/>
            <a:r>
              <a:rPr lang="en-US" sz="1800">
                <a:solidFill>
                  <a:schemeClr val="tx1"/>
                </a:solidFill>
              </a:rPr>
              <a:t>frecuencia de corte = 460</a:t>
            </a:r>
          </a:p>
        </p:txBody>
      </p:sp>
    </p:spTree>
  </p:cSld>
  <p:clrMapOvr>
    <a:masterClrMapping/>
  </p:clrMapOvr>
  <p:transition spd="med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05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565400"/>
            <a:ext cx="75946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15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pasabajos Gaussiano (Aplicación)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844800"/>
            <a:ext cx="9080500" cy="454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7" name="Rectangle 5"/>
          <p:cNvSpPr>
            <a:spLocks/>
          </p:cNvSpPr>
          <p:nvPr/>
        </p:nvSpPr>
        <p:spPr bwMode="auto">
          <a:xfrm>
            <a:off x="550863" y="23114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 </a:t>
            </a:r>
          </a:p>
        </p:txBody>
      </p:sp>
      <p:sp>
        <p:nvSpPr>
          <p:cNvPr id="151558" name="Rectangle 6"/>
          <p:cNvSpPr>
            <a:spLocks/>
          </p:cNvSpPr>
          <p:nvPr/>
        </p:nvSpPr>
        <p:spPr bwMode="auto">
          <a:xfrm>
            <a:off x="3967163" y="27559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100</a:t>
            </a:r>
          </a:p>
        </p:txBody>
      </p:sp>
      <p:sp>
        <p:nvSpPr>
          <p:cNvPr id="151559" name="Rectangle 7"/>
          <p:cNvSpPr>
            <a:spLocks/>
          </p:cNvSpPr>
          <p:nvPr/>
        </p:nvSpPr>
        <p:spPr bwMode="auto">
          <a:xfrm>
            <a:off x="6862763" y="3416300"/>
            <a:ext cx="2806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Procesada con filtro Gaussiano con </a:t>
            </a:r>
            <a:r>
              <a:rPr lang="en-US" sz="1600" i="1">
                <a:solidFill>
                  <a:schemeClr val="tx1"/>
                </a:solidFill>
              </a:rPr>
              <a:t>Do</a:t>
            </a:r>
            <a:r>
              <a:rPr lang="en-US" sz="1600">
                <a:solidFill>
                  <a:schemeClr val="tx1"/>
                </a:solidFill>
              </a:rPr>
              <a:t> = 80</a:t>
            </a:r>
          </a:p>
        </p:txBody>
      </p:sp>
    </p:spTree>
  </p:cSld>
  <p:clrMapOvr>
    <a:masterClrMapping/>
  </p:clrMapOvr>
  <p:transition spd="med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Suavizamiento de Imágenes utilizando Filtros en el Dominio de la Frecuencia</a:t>
            </a:r>
          </a:p>
        </p:txBody>
      </p:sp>
      <p:sp>
        <p:nvSpPr>
          <p:cNvPr id="1525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pasabajos (Resumen de Fórmulas)</a:t>
            </a:r>
          </a:p>
        </p:txBody>
      </p:sp>
      <p:pic>
        <p:nvPicPr>
          <p:cNvPr id="152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781300"/>
            <a:ext cx="91567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360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03500"/>
            <a:ext cx="91694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46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</a:t>
            </a: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78100"/>
            <a:ext cx="9169400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56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ideal</a:t>
            </a: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3019425"/>
            <a:ext cx="99679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3149600"/>
            <a:ext cx="1005046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6" name="Rectangle 4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de Butterworth</a:t>
            </a:r>
          </a:p>
        </p:txBody>
      </p:sp>
    </p:spTree>
  </p:cSld>
  <p:clrMapOvr>
    <a:masterClrMapping/>
  </p:clrMapOvr>
  <p:transition spd="med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grpSp>
        <p:nvGrpSpPr>
          <p:cNvPr id="157699" name="Group 3"/>
          <p:cNvGrpSpPr>
            <a:grpSpLocks/>
          </p:cNvGrpSpPr>
          <p:nvPr/>
        </p:nvGrpSpPr>
        <p:grpSpPr bwMode="auto">
          <a:xfrm>
            <a:off x="-101600" y="3097213"/>
            <a:ext cx="10198100" cy="3228975"/>
            <a:chOff x="0" y="0"/>
            <a:chExt cx="6424" cy="2033"/>
          </a:xfrm>
        </p:grpSpPr>
        <p:pic>
          <p:nvPicPr>
            <p:cNvPr id="1577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" y="0"/>
              <a:ext cx="6371" cy="2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7701" name="AutoShape 5"/>
            <p:cNvSpPr>
              <a:spLocks/>
            </p:cNvSpPr>
            <p:nvPr/>
          </p:nvSpPr>
          <p:spPr bwMode="auto">
            <a:xfrm>
              <a:off x="0" y="1532"/>
              <a:ext cx="510" cy="501"/>
            </a:xfrm>
            <a:prstGeom prst="roundRect">
              <a:avLst>
                <a:gd name="adj" fmla="val 23917"/>
              </a:avLst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157702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(Representación espacial)</a:t>
            </a:r>
          </a:p>
        </p:txBody>
      </p:sp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667000"/>
            <a:ext cx="88392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5" name="Rectangle 5"/>
          <p:cNvSpPr>
            <a:spLocks/>
          </p:cNvSpPr>
          <p:nvPr/>
        </p:nvSpPr>
        <p:spPr bwMode="auto">
          <a:xfrm>
            <a:off x="7540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ideal</a:t>
            </a:r>
          </a:p>
        </p:txBody>
      </p:sp>
      <p:sp>
        <p:nvSpPr>
          <p:cNvPr id="158726" name="Rectangle 6"/>
          <p:cNvSpPr>
            <a:spLocks/>
          </p:cNvSpPr>
          <p:nvPr/>
        </p:nvSpPr>
        <p:spPr bwMode="auto">
          <a:xfrm>
            <a:off x="3725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de Butterworth</a:t>
            </a:r>
          </a:p>
        </p:txBody>
      </p:sp>
      <p:sp>
        <p:nvSpPr>
          <p:cNvPr id="158727" name="Rectangle 7"/>
          <p:cNvSpPr>
            <a:spLocks/>
          </p:cNvSpPr>
          <p:nvPr/>
        </p:nvSpPr>
        <p:spPr bwMode="auto">
          <a:xfrm>
            <a:off x="6646863" y="2324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Pasa-altos Gaussiano</a:t>
            </a:r>
          </a:p>
        </p:txBody>
      </p:sp>
    </p:spTree>
  </p:cSld>
  <p:clrMapOvr>
    <a:masterClrMapping/>
  </p:clrMapOvr>
  <p:transition spd="med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5974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ideal (aplicación a la imagen de prueba)</a:t>
            </a: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54400"/>
            <a:ext cx="89535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49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59750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59751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de Butterworth de 2do orden (aplicación a la imagen de prueba)</a:t>
            </a:r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3441700"/>
            <a:ext cx="896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3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0775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179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Gaussiano (aplicación a la imagen de prueba)</a:t>
            </a: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00" y="3530600"/>
            <a:ext cx="8991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797" name="Rectangle 5"/>
          <p:cNvSpPr>
            <a:spLocks/>
          </p:cNvSpPr>
          <p:nvPr/>
        </p:nvSpPr>
        <p:spPr bwMode="auto">
          <a:xfrm>
            <a:off x="7032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30</a:t>
            </a:r>
          </a:p>
        </p:txBody>
      </p:sp>
      <p:sp>
        <p:nvSpPr>
          <p:cNvPr id="161798" name="Rectangle 6"/>
          <p:cNvSpPr>
            <a:spLocks/>
          </p:cNvSpPr>
          <p:nvPr/>
        </p:nvSpPr>
        <p:spPr bwMode="auto">
          <a:xfrm>
            <a:off x="37258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60</a:t>
            </a:r>
          </a:p>
        </p:txBody>
      </p:sp>
      <p:sp>
        <p:nvSpPr>
          <p:cNvPr id="161799" name="Rectangle 7"/>
          <p:cNvSpPr>
            <a:spLocks/>
          </p:cNvSpPr>
          <p:nvPr/>
        </p:nvSpPr>
        <p:spPr bwMode="auto">
          <a:xfrm>
            <a:off x="6748463" y="31115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Do = 160</a:t>
            </a:r>
          </a:p>
        </p:txBody>
      </p:sp>
    </p:spTree>
  </p:cSld>
  <p:clrMapOvr>
    <a:masterClrMapping/>
  </p:clrMapOvr>
  <p:transition spd="med">
    <p:wip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281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pasa-altos (aplicación típica)</a:t>
            </a: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416300"/>
            <a:ext cx="8940800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1" name="Rectangle 5"/>
          <p:cNvSpPr>
            <a:spLocks/>
          </p:cNvSpPr>
          <p:nvPr/>
        </p:nvSpPr>
        <p:spPr bwMode="auto">
          <a:xfrm>
            <a:off x="7794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huella digital</a:t>
            </a:r>
          </a:p>
        </p:txBody>
      </p:sp>
      <p:sp>
        <p:nvSpPr>
          <p:cNvPr id="162822" name="Rectangle 6"/>
          <p:cNvSpPr>
            <a:spLocks/>
          </p:cNvSpPr>
          <p:nvPr/>
        </p:nvSpPr>
        <p:spPr bwMode="auto">
          <a:xfrm>
            <a:off x="3751263" y="29591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huella Filtrada con pasa-altos</a:t>
            </a:r>
          </a:p>
        </p:txBody>
      </p:sp>
      <p:sp>
        <p:nvSpPr>
          <p:cNvPr id="162823" name="Rectangle 7"/>
          <p:cNvSpPr>
            <a:spLocks/>
          </p:cNvSpPr>
          <p:nvPr/>
        </p:nvSpPr>
        <p:spPr bwMode="auto">
          <a:xfrm>
            <a:off x="6672263" y="2959100"/>
            <a:ext cx="275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aplicar un umbral</a:t>
            </a:r>
          </a:p>
        </p:txBody>
      </p:sp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12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                EJEMPLO: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1100" y="3543300"/>
            <a:ext cx="34290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" y="2476500"/>
            <a:ext cx="81407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7500" y="3416300"/>
            <a:ext cx="68199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384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486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2463800"/>
            <a:ext cx="91694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589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Laplaciano en el dominio de la frecuencia (aplicación a una imagen de la luna)</a:t>
            </a:r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2781300"/>
            <a:ext cx="80772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Rectangle 5"/>
          <p:cNvSpPr>
            <a:spLocks/>
          </p:cNvSpPr>
          <p:nvPr/>
        </p:nvSpPr>
        <p:spPr bwMode="auto">
          <a:xfrm>
            <a:off x="18335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original</a:t>
            </a:r>
          </a:p>
        </p:txBody>
      </p:sp>
      <p:sp>
        <p:nvSpPr>
          <p:cNvPr id="165894" name="Rectangle 6"/>
          <p:cNvSpPr>
            <a:spLocks/>
          </p:cNvSpPr>
          <p:nvPr/>
        </p:nvSpPr>
        <p:spPr bwMode="auto">
          <a:xfrm>
            <a:off x="5757863" y="2413000"/>
            <a:ext cx="270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691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6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25700"/>
            <a:ext cx="91694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793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896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Unsharp Mask (máscara borrosa)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25700"/>
            <a:ext cx="68072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5" name="Rectangle 5"/>
          <p:cNvSpPr>
            <a:spLocks/>
          </p:cNvSpPr>
          <p:nvPr/>
        </p:nvSpPr>
        <p:spPr bwMode="auto">
          <a:xfrm>
            <a:off x="265113" y="32766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rayos X</a:t>
            </a:r>
          </a:p>
        </p:txBody>
      </p:sp>
      <p:sp>
        <p:nvSpPr>
          <p:cNvPr id="168966" name="Rectangle 6"/>
          <p:cNvSpPr>
            <a:spLocks/>
          </p:cNvSpPr>
          <p:nvPr/>
        </p:nvSpPr>
        <p:spPr bwMode="auto">
          <a:xfrm>
            <a:off x="8672513" y="2933700"/>
            <a:ext cx="12827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procesada con un filtro Gaussiano pasa altos</a:t>
            </a:r>
          </a:p>
        </p:txBody>
      </p:sp>
      <p:sp>
        <p:nvSpPr>
          <p:cNvPr id="168967" name="Rectangle 7"/>
          <p:cNvSpPr>
            <a:spLocks/>
          </p:cNvSpPr>
          <p:nvPr/>
        </p:nvSpPr>
        <p:spPr bwMode="auto">
          <a:xfrm>
            <a:off x="265113" y="53467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énfasis de altas frecuencias utilizando el mismo filtro</a:t>
            </a:r>
          </a:p>
        </p:txBody>
      </p:sp>
      <p:sp>
        <p:nvSpPr>
          <p:cNvPr id="168968" name="Rectangle 8"/>
          <p:cNvSpPr>
            <a:spLocks/>
          </p:cNvSpPr>
          <p:nvPr/>
        </p:nvSpPr>
        <p:spPr bwMode="auto">
          <a:xfrm>
            <a:off x="8672513" y="52324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Resusltado de equalizar el histograma de la imagen procesada de la izquierda.</a:t>
            </a:r>
          </a:p>
        </p:txBody>
      </p:sp>
    </p:spTree>
  </p:cSld>
  <p:clrMapOvr>
    <a:masterClrMapping/>
  </p:clrMapOvr>
  <p:transition spd="med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6998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101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794000"/>
            <a:ext cx="9144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203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641600"/>
            <a:ext cx="91567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305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2413000"/>
            <a:ext cx="914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0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800" y="3606800"/>
            <a:ext cx="69977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12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                EJEMPLO:</a:t>
            </a:r>
          </a:p>
        </p:txBody>
      </p:sp>
      <p:grpSp>
        <p:nvGrpSpPr>
          <p:cNvPr id="35844" name="Group 4"/>
          <p:cNvGrpSpPr>
            <a:grpSpLocks/>
          </p:cNvGrpSpPr>
          <p:nvPr/>
        </p:nvGrpSpPr>
        <p:grpSpPr bwMode="auto">
          <a:xfrm>
            <a:off x="635000" y="2387600"/>
            <a:ext cx="8877300" cy="4470400"/>
            <a:chOff x="0" y="0"/>
            <a:chExt cx="5592" cy="2816"/>
          </a:xfrm>
        </p:grpSpPr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256"/>
              <a:ext cx="5592" cy="2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46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680" y="0"/>
              <a:ext cx="1728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7" name="Oval 7"/>
            <p:cNvSpPr>
              <a:spLocks/>
            </p:cNvSpPr>
            <p:nvPr/>
          </p:nvSpPr>
          <p:spPr bwMode="auto">
            <a:xfrm>
              <a:off x="4032" y="400"/>
              <a:ext cx="152" cy="128"/>
            </a:xfrm>
            <a:prstGeom prst="ellipse">
              <a:avLst/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848" name="Oval 8"/>
            <p:cNvSpPr>
              <a:spLocks/>
            </p:cNvSpPr>
            <p:nvPr/>
          </p:nvSpPr>
          <p:spPr bwMode="auto">
            <a:xfrm>
              <a:off x="1240" y="400"/>
              <a:ext cx="152" cy="128"/>
            </a:xfrm>
            <a:prstGeom prst="ellipse">
              <a:avLst/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849" name="Oval 9"/>
            <p:cNvSpPr>
              <a:spLocks/>
            </p:cNvSpPr>
            <p:nvPr/>
          </p:nvSpPr>
          <p:spPr bwMode="auto">
            <a:xfrm>
              <a:off x="2584" y="2312"/>
              <a:ext cx="152" cy="128"/>
            </a:xfrm>
            <a:prstGeom prst="ellipse">
              <a:avLst/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850" name="Oval 10"/>
            <p:cNvSpPr>
              <a:spLocks/>
            </p:cNvSpPr>
            <p:nvPr/>
          </p:nvSpPr>
          <p:spPr bwMode="auto">
            <a:xfrm>
              <a:off x="5376" y="2312"/>
              <a:ext cx="152" cy="128"/>
            </a:xfrm>
            <a:prstGeom prst="ellipse">
              <a:avLst/>
            </a:prstGeom>
            <a:solidFill>
              <a:srgbClr val="FFFFFF"/>
            </a:solidFill>
            <a:ln w="25400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pic>
          <p:nvPicPr>
            <p:cNvPr id="35851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48" y="400"/>
              <a:ext cx="11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00" y="2336"/>
              <a:ext cx="11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3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08" y="2328"/>
              <a:ext cx="11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4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64" y="416"/>
              <a:ext cx="11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Aumento de nitidez utilizando Filtros en el Dominio de la Frecuencia</a:t>
            </a:r>
          </a:p>
        </p:txBody>
      </p:sp>
      <p:sp>
        <p:nvSpPr>
          <p:cNvPr id="17408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 Homomórfico</a:t>
            </a:r>
          </a:p>
        </p:txBody>
      </p:sp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514600"/>
            <a:ext cx="6438900" cy="488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5" name="Rectangle 5"/>
          <p:cNvSpPr>
            <a:spLocks/>
          </p:cNvSpPr>
          <p:nvPr/>
        </p:nvSpPr>
        <p:spPr bwMode="auto">
          <a:xfrm>
            <a:off x="303213" y="3771900"/>
            <a:ext cx="1282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PET de cuerpo completo</a:t>
            </a:r>
          </a:p>
        </p:txBody>
      </p:sp>
      <p:sp>
        <p:nvSpPr>
          <p:cNvPr id="174086" name="Rectangle 6"/>
          <p:cNvSpPr>
            <a:spLocks/>
          </p:cNvSpPr>
          <p:nvPr/>
        </p:nvSpPr>
        <p:spPr bwMode="auto">
          <a:xfrm>
            <a:off x="8583613" y="3086100"/>
            <a:ext cx="1282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PET de cuerpo completo procesada con filtro homomórfico</a:t>
            </a:r>
          </a:p>
        </p:txBody>
      </p:sp>
    </p:spTree>
  </p:cSld>
  <p:clrMapOvr>
    <a:masterClrMapping/>
  </p:clrMapOvr>
  <p:transition spd="med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510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Combinaciones de distintos filtros filtros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3400" y="3429000"/>
            <a:ext cx="65405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9" name="Rectangle 5"/>
          <p:cNvSpPr>
            <a:spLocks/>
          </p:cNvSpPr>
          <p:nvPr/>
        </p:nvSpPr>
        <p:spPr bwMode="auto">
          <a:xfrm>
            <a:off x="265113" y="4749800"/>
            <a:ext cx="1485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rechaza-banda</a:t>
            </a:r>
          </a:p>
        </p:txBody>
      </p:sp>
      <p:sp>
        <p:nvSpPr>
          <p:cNvPr id="175110" name="Rectangle 6"/>
          <p:cNvSpPr>
            <a:spLocks/>
          </p:cNvSpPr>
          <p:nvPr/>
        </p:nvSpPr>
        <p:spPr bwMode="auto">
          <a:xfrm>
            <a:off x="8443913" y="4749800"/>
            <a:ext cx="1282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pasa-banda</a:t>
            </a:r>
          </a:p>
        </p:txBody>
      </p:sp>
    </p:spTree>
  </p:cSld>
  <p:clrMapOvr>
    <a:masterClrMapping/>
  </p:clrMapOvr>
  <p:transition spd="med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613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552700"/>
            <a:ext cx="62484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3" name="Rectangle 5"/>
          <p:cNvSpPr>
            <a:spLocks/>
          </p:cNvSpPr>
          <p:nvPr/>
        </p:nvSpPr>
        <p:spPr bwMode="auto">
          <a:xfrm>
            <a:off x="265113" y="3835400"/>
            <a:ext cx="14859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diario escaneada, mostrando un patron de moiré.</a:t>
            </a:r>
          </a:p>
        </p:txBody>
      </p:sp>
      <p:sp>
        <p:nvSpPr>
          <p:cNvPr id="176134" name="Rectangle 6"/>
          <p:cNvSpPr>
            <a:spLocks/>
          </p:cNvSpPr>
          <p:nvPr/>
        </p:nvSpPr>
        <p:spPr bwMode="auto">
          <a:xfrm>
            <a:off x="8418513" y="3429000"/>
            <a:ext cx="14859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imagen, donde se aprecian las componentes relacionadas con la señal periódica.</a:t>
            </a:r>
          </a:p>
        </p:txBody>
      </p:sp>
    </p:spTree>
  </p:cSld>
  <p:clrMapOvr>
    <a:masterClrMapping/>
  </p:clrMapOvr>
  <p:transition spd="med">
    <p:wip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715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489200"/>
            <a:ext cx="62357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7" name="Rectangle 5"/>
          <p:cNvSpPr>
            <a:spLocks/>
          </p:cNvSpPr>
          <p:nvPr/>
        </p:nvSpPr>
        <p:spPr bwMode="auto">
          <a:xfrm>
            <a:off x="252413" y="4089400"/>
            <a:ext cx="1485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notch de Butterworth multiplicado por el espectro de la imagen</a:t>
            </a:r>
          </a:p>
        </p:txBody>
      </p:sp>
      <p:sp>
        <p:nvSpPr>
          <p:cNvPr id="177158" name="Rectangle 6"/>
          <p:cNvSpPr>
            <a:spLocks/>
          </p:cNvSpPr>
          <p:nvPr/>
        </p:nvSpPr>
        <p:spPr bwMode="auto">
          <a:xfrm>
            <a:off x="8405813" y="4826000"/>
            <a:ext cx="1485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</p:spTree>
  </p:cSld>
  <p:clrMapOvr>
    <a:masterClrMapping/>
  </p:clrMapOvr>
  <p:transition spd="med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7817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606800"/>
            <a:ext cx="67945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81" name="Rectangle 5"/>
          <p:cNvSpPr>
            <a:spLocks/>
          </p:cNvSpPr>
          <p:nvPr/>
        </p:nvSpPr>
        <p:spPr bwMode="auto">
          <a:xfrm>
            <a:off x="1738313" y="2552700"/>
            <a:ext cx="3314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de los anillos de Saturno que muestra una interferencia casi periódica</a:t>
            </a:r>
          </a:p>
        </p:txBody>
      </p:sp>
      <p:sp>
        <p:nvSpPr>
          <p:cNvPr id="178182" name="Rectangle 6"/>
          <p:cNvSpPr>
            <a:spLocks/>
          </p:cNvSpPr>
          <p:nvPr/>
        </p:nvSpPr>
        <p:spPr bwMode="auto">
          <a:xfrm>
            <a:off x="5154613" y="27813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 de la imagen</a:t>
            </a:r>
          </a:p>
        </p:txBody>
      </p:sp>
    </p:spTree>
  </p:cSld>
  <p:clrMapOvr>
    <a:masterClrMapping/>
  </p:clrMapOvr>
  <p:transition spd="med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517900"/>
            <a:ext cx="6807200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203" name="Rectangle 3"/>
          <p:cNvSpPr>
            <a:spLocks/>
          </p:cNvSpPr>
          <p:nvPr/>
        </p:nvSpPr>
        <p:spPr bwMode="auto">
          <a:xfrm>
            <a:off x="17383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vertical de rechazo </a:t>
            </a:r>
            <a:r>
              <a:rPr lang="en-US" sz="1600" i="1">
                <a:solidFill>
                  <a:schemeClr val="tx1"/>
                </a:solidFill>
              </a:rPr>
              <a:t>nothch</a:t>
            </a:r>
          </a:p>
        </p:txBody>
      </p:sp>
      <p:sp>
        <p:nvSpPr>
          <p:cNvPr id="179204" name="Rectangle 4"/>
          <p:cNvSpPr>
            <a:spLocks/>
          </p:cNvSpPr>
          <p:nvPr/>
        </p:nvSpPr>
        <p:spPr bwMode="auto">
          <a:xfrm>
            <a:off x="5154613" y="3009900"/>
            <a:ext cx="3314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filtrada</a:t>
            </a:r>
          </a:p>
        </p:txBody>
      </p:sp>
      <p:sp>
        <p:nvSpPr>
          <p:cNvPr id="179205" name="Rectangle 5"/>
          <p:cNvSpPr>
            <a:spLocks/>
          </p:cNvSpPr>
          <p:nvPr/>
        </p:nvSpPr>
        <p:spPr bwMode="auto">
          <a:xfrm>
            <a:off x="444500" y="254000"/>
            <a:ext cx="9271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Filtros selectivos</a:t>
            </a:r>
          </a:p>
        </p:txBody>
      </p:sp>
      <p:sp>
        <p:nvSpPr>
          <p:cNvPr id="179206" name="Rectangle 6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</a:t>
            </a:r>
            <a:r>
              <a:rPr lang="en-US" sz="2000" i="1">
                <a:solidFill>
                  <a:srgbClr val="6E00FF"/>
                </a:solidFill>
                <a:latin typeface="Helvetica Neue" charset="0"/>
                <a:sym typeface="Helvetica Neue" charset="0"/>
              </a:rPr>
              <a:t>Notch</a:t>
            </a:r>
          </a:p>
        </p:txBody>
      </p:sp>
    </p:spTree>
  </p:cSld>
  <p:clrMapOvr>
    <a:masterClrMapping/>
  </p:clrMapOvr>
  <p:transition spd="med">
    <p:wip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0227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02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1251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1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514600"/>
            <a:ext cx="916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2275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0" y="2971800"/>
            <a:ext cx="10134600" cy="2882900"/>
            <a:chOff x="0" y="0"/>
            <a:chExt cx="6384" cy="1816"/>
          </a:xfrm>
        </p:grpSpPr>
        <p:pic>
          <p:nvPicPr>
            <p:cNvPr id="182277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6384" cy="1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2278" name="Rectangle 6"/>
            <p:cNvSpPr>
              <a:spLocks/>
            </p:cNvSpPr>
            <p:nvPr/>
          </p:nvSpPr>
          <p:spPr bwMode="auto">
            <a:xfrm>
              <a:off x="88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79" name="Rectangle 7"/>
            <p:cNvSpPr>
              <a:spLocks/>
            </p:cNvSpPr>
            <p:nvPr/>
          </p:nvSpPr>
          <p:spPr bwMode="auto">
            <a:xfrm>
              <a:off x="180" y="928"/>
              <a:ext cx="33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f(x,y)</a:t>
              </a:r>
            </a:p>
          </p:txBody>
        </p:sp>
        <p:sp>
          <p:nvSpPr>
            <p:cNvPr id="182280" name="Rectangle 8"/>
            <p:cNvSpPr>
              <a:spLocks/>
            </p:cNvSpPr>
            <p:nvPr/>
          </p:nvSpPr>
          <p:spPr bwMode="auto">
            <a:xfrm>
              <a:off x="20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1" name="Rectangle 9"/>
            <p:cNvSpPr>
              <a:spLocks/>
            </p:cNvSpPr>
            <p:nvPr/>
          </p:nvSpPr>
          <p:spPr bwMode="auto">
            <a:xfrm>
              <a:off x="2098" y="192"/>
              <a:ext cx="48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2" name="Rectangle 10"/>
            <p:cNvSpPr>
              <a:spLocks/>
            </p:cNvSpPr>
            <p:nvPr/>
          </p:nvSpPr>
          <p:spPr bwMode="auto">
            <a:xfrm>
              <a:off x="2560" y="1536"/>
              <a:ext cx="576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3" name="Rectangle 11"/>
            <p:cNvSpPr>
              <a:spLocks/>
            </p:cNvSpPr>
            <p:nvPr/>
          </p:nvSpPr>
          <p:spPr bwMode="auto">
            <a:xfrm>
              <a:off x="2599" y="1608"/>
              <a:ext cx="50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4" name="Rectangle 12"/>
            <p:cNvSpPr>
              <a:spLocks/>
            </p:cNvSpPr>
            <p:nvPr/>
          </p:nvSpPr>
          <p:spPr bwMode="auto">
            <a:xfrm>
              <a:off x="4800" y="120"/>
              <a:ext cx="68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5" name="Rectangle 13"/>
            <p:cNvSpPr>
              <a:spLocks/>
            </p:cNvSpPr>
            <p:nvPr/>
          </p:nvSpPr>
          <p:spPr bwMode="auto">
            <a:xfrm>
              <a:off x="4879" y="192"/>
              <a:ext cx="5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6" name="Rectangle 14"/>
            <p:cNvSpPr>
              <a:spLocks/>
            </p:cNvSpPr>
            <p:nvPr/>
          </p:nvSpPr>
          <p:spPr bwMode="auto">
            <a:xfrm>
              <a:off x="3736" y="1536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7" name="Rectangle 15"/>
            <p:cNvSpPr>
              <a:spLocks/>
            </p:cNvSpPr>
            <p:nvPr/>
          </p:nvSpPr>
          <p:spPr bwMode="auto">
            <a:xfrm>
              <a:off x="3820" y="1608"/>
              <a:ext cx="55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HP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(x,y)</a:t>
              </a:r>
            </a:p>
          </p:txBody>
        </p:sp>
        <p:sp>
          <p:nvSpPr>
            <p:cNvPr id="182288" name="Rectangle 16"/>
            <p:cNvSpPr>
              <a:spLocks/>
            </p:cNvSpPr>
            <p:nvPr/>
          </p:nvSpPr>
          <p:spPr bwMode="auto">
            <a:xfrm>
              <a:off x="5656" y="856"/>
              <a:ext cx="520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89" name="Rectangle 17"/>
            <p:cNvSpPr>
              <a:spLocks/>
            </p:cNvSpPr>
            <p:nvPr/>
          </p:nvSpPr>
          <p:spPr bwMode="auto">
            <a:xfrm>
              <a:off x="5730" y="928"/>
              <a:ext cx="36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g(x,y)</a:t>
              </a:r>
            </a:p>
          </p:txBody>
        </p:sp>
        <p:sp>
          <p:nvSpPr>
            <p:cNvPr id="182290" name="Rectangle 18"/>
            <p:cNvSpPr>
              <a:spLocks/>
            </p:cNvSpPr>
            <p:nvPr/>
          </p:nvSpPr>
          <p:spPr bwMode="auto">
            <a:xfrm>
              <a:off x="3024" y="808"/>
              <a:ext cx="728" cy="2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2291" name="Rectangle 19"/>
            <p:cNvSpPr>
              <a:spLocks/>
            </p:cNvSpPr>
            <p:nvPr/>
          </p:nvSpPr>
          <p:spPr bwMode="auto">
            <a:xfrm>
              <a:off x="3240" y="880"/>
              <a:ext cx="29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3299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grpSp>
        <p:nvGrpSpPr>
          <p:cNvPr id="183300" name="Group 4"/>
          <p:cNvGrpSpPr>
            <a:grpSpLocks/>
          </p:cNvGrpSpPr>
          <p:nvPr/>
        </p:nvGrpSpPr>
        <p:grpSpPr bwMode="auto">
          <a:xfrm>
            <a:off x="419100" y="2540000"/>
            <a:ext cx="9423400" cy="4114800"/>
            <a:chOff x="0" y="0"/>
            <a:chExt cx="5936" cy="2592"/>
          </a:xfrm>
        </p:grpSpPr>
        <p:pic>
          <p:nvPicPr>
            <p:cNvPr id="183301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72"/>
              <a:ext cx="5788" cy="2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3302" name="Rectangle 6"/>
            <p:cNvSpPr>
              <a:spLocks/>
            </p:cNvSpPr>
            <p:nvPr/>
          </p:nvSpPr>
          <p:spPr bwMode="auto">
            <a:xfrm>
              <a:off x="96" y="216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3" name="Rectangle 7"/>
            <p:cNvSpPr>
              <a:spLocks/>
            </p:cNvSpPr>
            <p:nvPr/>
          </p:nvSpPr>
          <p:spPr bwMode="auto">
            <a:xfrm>
              <a:off x="109" y="264"/>
              <a:ext cx="42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k(f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)</a:t>
              </a:r>
            </a:p>
          </p:txBody>
        </p:sp>
        <p:sp>
          <p:nvSpPr>
            <p:cNvPr id="183304" name="Rectangle 8"/>
            <p:cNvSpPr>
              <a:spLocks/>
            </p:cNvSpPr>
            <p:nvPr/>
          </p:nvSpPr>
          <p:spPr bwMode="auto">
            <a:xfrm>
              <a:off x="5656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5" name="Rectangle 9"/>
            <p:cNvSpPr>
              <a:spLocks/>
            </p:cNvSpPr>
            <p:nvPr/>
          </p:nvSpPr>
          <p:spPr bwMode="auto">
            <a:xfrm>
              <a:off x="5709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6" name="Rectangle 10"/>
            <p:cNvSpPr>
              <a:spLocks/>
            </p:cNvSpPr>
            <p:nvPr/>
          </p:nvSpPr>
          <p:spPr bwMode="auto">
            <a:xfrm>
              <a:off x="2608" y="2264"/>
              <a:ext cx="280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7" name="Rectangle 11"/>
            <p:cNvSpPr>
              <a:spLocks/>
            </p:cNvSpPr>
            <p:nvPr/>
          </p:nvSpPr>
          <p:spPr bwMode="auto">
            <a:xfrm>
              <a:off x="2661" y="2312"/>
              <a:ext cx="17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</a:t>
              </a:r>
            </a:p>
          </p:txBody>
        </p:sp>
        <p:sp>
          <p:nvSpPr>
            <p:cNvPr id="183308" name="Rectangle 12"/>
            <p:cNvSpPr>
              <a:spLocks/>
            </p:cNvSpPr>
            <p:nvPr/>
          </p:nvSpPr>
          <p:spPr bwMode="auto">
            <a:xfrm>
              <a:off x="3104" y="0"/>
              <a:ext cx="456" cy="328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183309" name="Rectangle 13"/>
            <p:cNvSpPr>
              <a:spLocks/>
            </p:cNvSpPr>
            <p:nvPr/>
          </p:nvSpPr>
          <p:spPr bwMode="auto">
            <a:xfrm>
              <a:off x="3179" y="48"/>
              <a:ext cx="31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20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f’</a:t>
              </a:r>
              <a:r>
                <a:rPr lang="en-US" sz="1600" i="1">
                  <a:solidFill>
                    <a:schemeClr val="tx1"/>
                  </a:solidFill>
                  <a:latin typeface="Times" charset="0"/>
                  <a:ea typeface="Times" charset="0"/>
                  <a:cs typeface="Times" charset="0"/>
                  <a:sym typeface="Times" charset="0"/>
                </a:rPr>
                <a:t>LP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2679700"/>
            <a:ext cx="9194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Rectangle 4"/>
          <p:cNvSpPr>
            <a:spLocks/>
          </p:cNvSpPr>
          <p:nvPr/>
        </p:nvSpPr>
        <p:spPr bwMode="auto">
          <a:xfrm>
            <a:off x="571500" y="17399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Transformada de Fourier de funciones de una variable contínua                 EJEMPLO:</a:t>
            </a:r>
          </a:p>
        </p:txBody>
      </p:sp>
    </p:spTree>
  </p:cSld>
  <p:clrMapOvr>
    <a:masterClrMapping/>
  </p:clrMapOvr>
  <p:transition spd="med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Filtros selectivos</a:t>
            </a:r>
          </a:p>
        </p:txBody>
      </p:sp>
      <p:sp>
        <p:nvSpPr>
          <p:cNvPr id="184323" name="Rectangle 3"/>
          <p:cNvSpPr>
            <a:spLocks/>
          </p:cNvSpPr>
          <p:nvPr/>
        </p:nvSpPr>
        <p:spPr bwMode="auto">
          <a:xfrm>
            <a:off x="444500" y="1816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Filtros no lineales</a:t>
            </a:r>
          </a:p>
        </p:txBody>
      </p:sp>
      <p:pic>
        <p:nvPicPr>
          <p:cNvPr id="184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2514600"/>
            <a:ext cx="93345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(</a:t>
            </a:r>
            <a:r>
              <a:rPr lang="en-US">
                <a:solidFill>
                  <a:srgbClr val="FF0000"/>
                </a:solidFill>
              </a:rPr>
              <a:t>Impulso</a:t>
            </a:r>
            <a:r>
              <a:rPr lang="en-US">
                <a:solidFill>
                  <a:srgbClr val="6E00FF"/>
                </a:solidFill>
              </a:rPr>
              <a:t>)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149600"/>
            <a:ext cx="91694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(</a:t>
            </a:r>
            <a:r>
              <a:rPr lang="en-US">
                <a:solidFill>
                  <a:srgbClr val="FF0000"/>
                </a:solidFill>
              </a:rPr>
              <a:t>Impulso</a:t>
            </a:r>
            <a:r>
              <a:rPr lang="en-US">
                <a:solidFill>
                  <a:srgbClr val="6E00FF"/>
                </a:solidFill>
              </a:rPr>
              <a:t>)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238500"/>
            <a:ext cx="86995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(</a:t>
            </a:r>
            <a:r>
              <a:rPr lang="en-US">
                <a:solidFill>
                  <a:srgbClr val="FF0000"/>
                </a:solidFill>
              </a:rPr>
              <a:t>Tren de</a:t>
            </a:r>
            <a:r>
              <a:rPr lang="en-US">
                <a:solidFill>
                  <a:srgbClr val="6E00FF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Impulsos</a:t>
            </a:r>
            <a:r>
              <a:rPr lang="en-US">
                <a:solidFill>
                  <a:srgbClr val="6E00FF"/>
                </a:solidFill>
              </a:rPr>
              <a:t>)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01900"/>
            <a:ext cx="91694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663700"/>
            <a:ext cx="3340100" cy="588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1900238" y="6188075"/>
            <a:ext cx="35401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Señal resultante de sumar las</a:t>
            </a:r>
          </a:p>
          <a:p>
            <a:pPr algn="l"/>
            <a:r>
              <a:rPr lang="en-US" sz="2200">
                <a:solidFill>
                  <a:schemeClr val="tx1"/>
                </a:solidFill>
              </a:rPr>
              <a:t>cuatro sinusoides de arriba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338138" y="2351088"/>
            <a:ext cx="4564062" cy="16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La idea de Fourier de la posibilidad de</a:t>
            </a:r>
          </a:p>
          <a:p>
            <a:pPr algn="l"/>
            <a:r>
              <a:rPr lang="en-US" sz="2200">
                <a:solidFill>
                  <a:schemeClr val="tx1"/>
                </a:solidFill>
              </a:rPr>
              <a:t>representar una señal periódica como</a:t>
            </a:r>
          </a:p>
          <a:p>
            <a:pPr algn="l"/>
            <a:r>
              <a:rPr lang="en-US" sz="2200">
                <a:solidFill>
                  <a:schemeClr val="tx1"/>
                </a:solidFill>
              </a:rPr>
              <a:t>una suma ponderada de senos y</a:t>
            </a:r>
          </a:p>
          <a:p>
            <a:pPr algn="l"/>
            <a:r>
              <a:rPr lang="en-US" sz="2200">
                <a:solidFill>
                  <a:schemeClr val="tx1"/>
                </a:solidFill>
              </a:rPr>
              <a:t>cosenos fue recibida con bastante</a:t>
            </a:r>
          </a:p>
          <a:p>
            <a:pPr algn="l"/>
            <a:r>
              <a:rPr lang="en-US" sz="2200">
                <a:solidFill>
                  <a:schemeClr val="tx1"/>
                </a:solidFill>
              </a:rPr>
              <a:t>escepticismo. (1807)</a:t>
            </a:r>
          </a:p>
        </p:txBody>
      </p:sp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(</a:t>
            </a:r>
            <a:r>
              <a:rPr lang="en-US">
                <a:solidFill>
                  <a:srgbClr val="FF0000"/>
                </a:solidFill>
              </a:rPr>
              <a:t>Tren de</a:t>
            </a:r>
            <a:r>
              <a:rPr lang="en-US">
                <a:solidFill>
                  <a:srgbClr val="6E00FF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Impulsos</a:t>
            </a:r>
            <a:r>
              <a:rPr lang="en-US">
                <a:solidFill>
                  <a:srgbClr val="6E00FF"/>
                </a:solidFill>
              </a:rPr>
              <a:t>)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90800"/>
            <a:ext cx="9169400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funciones de una variable contínua (</a:t>
            </a:r>
            <a:r>
              <a:rPr lang="en-US">
                <a:solidFill>
                  <a:srgbClr val="FF0000"/>
                </a:solidFill>
              </a:rPr>
              <a:t>Tren de</a:t>
            </a:r>
            <a:r>
              <a:rPr lang="en-US">
                <a:solidFill>
                  <a:srgbClr val="6E00FF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Impulsos</a:t>
            </a:r>
            <a:r>
              <a:rPr lang="en-US">
                <a:solidFill>
                  <a:srgbClr val="6E00FF"/>
                </a:solidFill>
              </a:rPr>
              <a:t>)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01900"/>
            <a:ext cx="91694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489200"/>
            <a:ext cx="915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47900"/>
            <a:ext cx="91694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0861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225800"/>
            <a:ext cx="916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(representación gráfica)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600" y="2374900"/>
            <a:ext cx="59563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Rectangle 5"/>
          <p:cNvSpPr>
            <a:spLocks/>
          </p:cNvSpPr>
          <p:nvPr/>
        </p:nvSpPr>
        <p:spPr bwMode="auto">
          <a:xfrm>
            <a:off x="6935788" y="3352800"/>
            <a:ext cx="1873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Función contínua</a:t>
            </a:r>
          </a:p>
        </p:txBody>
      </p:sp>
      <p:sp>
        <p:nvSpPr>
          <p:cNvPr id="47110" name="Rectangle 6"/>
          <p:cNvSpPr>
            <a:spLocks/>
          </p:cNvSpPr>
          <p:nvPr/>
        </p:nvSpPr>
        <p:spPr bwMode="auto">
          <a:xfrm>
            <a:off x="6923088" y="5207000"/>
            <a:ext cx="25654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Trén de impulsos para modelar el proceso de muestreo</a:t>
            </a:r>
          </a:p>
        </p:txBody>
      </p:sp>
    </p:spTree>
  </p:cSld>
  <p:clrMapOvr>
    <a:masterClrMapping/>
  </p:clrMapOvr>
  <p:transition spd="med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2921000"/>
            <a:ext cx="6223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Rectangle 4"/>
          <p:cNvSpPr>
            <a:spLocks/>
          </p:cNvSpPr>
          <p:nvPr/>
        </p:nvSpPr>
        <p:spPr bwMode="auto">
          <a:xfrm>
            <a:off x="6757988" y="3314700"/>
            <a:ext cx="25654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Producto de la señal contínua (a muestrear) y el trén de impulsos</a:t>
            </a:r>
          </a:p>
        </p:txBody>
      </p:sp>
      <p:sp>
        <p:nvSpPr>
          <p:cNvPr id="48133" name="Rectangle 5"/>
          <p:cNvSpPr>
            <a:spLocks/>
          </p:cNvSpPr>
          <p:nvPr/>
        </p:nvSpPr>
        <p:spPr bwMode="auto">
          <a:xfrm>
            <a:off x="6757988" y="5168900"/>
            <a:ext cx="25654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Valores muestreados obtenidos por integración y utilizando la propiedad del cedazo del impulso</a:t>
            </a:r>
          </a:p>
        </p:txBody>
      </p:sp>
      <p:sp>
        <p:nvSpPr>
          <p:cNvPr id="48134" name="Rectangle 6"/>
          <p:cNvSpPr>
            <a:spLocks/>
          </p:cNvSpPr>
          <p:nvPr/>
        </p:nvSpPr>
        <p:spPr bwMode="auto">
          <a:xfrm>
            <a:off x="444500" y="1689100"/>
            <a:ext cx="9271000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>
              <a:spcBef>
                <a:spcPts val="3800"/>
              </a:spcBef>
              <a:buClr>
                <a:srgbClr val="6E00FF"/>
              </a:buClr>
              <a:buSzPct val="100000"/>
              <a:buFont typeface="Helvetica Neue" charset="0"/>
              <a:buChar char="•"/>
            </a:pPr>
            <a:r>
              <a:rPr lang="en-US" sz="2000">
                <a:solidFill>
                  <a:srgbClr val="6E00FF"/>
                </a:solidFill>
                <a:latin typeface="Helvetica Neue" charset="0"/>
                <a:sym typeface="Helvetica Neue" charset="0"/>
              </a:rPr>
              <a:t>Muestreo (represantación gráfica)</a:t>
            </a:r>
          </a:p>
        </p:txBody>
      </p:sp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(represntación matemática)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52700"/>
            <a:ext cx="91821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89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(represntación matemática)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603500"/>
            <a:ext cx="91440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Números complejos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616200"/>
            <a:ext cx="91440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señales muestreadas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65400"/>
            <a:ext cx="9169400" cy="398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/>
          </p:cNvSpPr>
          <p:nvPr/>
        </p:nvSpPr>
        <p:spPr bwMode="auto">
          <a:xfrm>
            <a:off x="6946900" y="6261100"/>
            <a:ext cx="3022600" cy="9144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44500" y="15748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señales muestreadas</a:t>
            </a: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09800"/>
            <a:ext cx="93599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señales muestreadas (representación gráfica)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" y="2794000"/>
            <a:ext cx="72009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Rectangle 5"/>
          <p:cNvSpPr>
            <a:spLocks/>
          </p:cNvSpPr>
          <p:nvPr/>
        </p:nvSpPr>
        <p:spPr bwMode="auto">
          <a:xfrm>
            <a:off x="3632200" y="4495800"/>
            <a:ext cx="647700" cy="3429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1300" y="2794000"/>
            <a:ext cx="58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51300" y="4749800"/>
            <a:ext cx="584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0" y="4102100"/>
            <a:ext cx="177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69200" y="6083300"/>
            <a:ext cx="177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8" name="Rectangle 10"/>
          <p:cNvSpPr>
            <a:spLocks/>
          </p:cNvSpPr>
          <p:nvPr/>
        </p:nvSpPr>
        <p:spPr bwMode="auto">
          <a:xfrm>
            <a:off x="6148388" y="3086100"/>
            <a:ext cx="35147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Transformada de Fourier de una</a:t>
            </a:r>
          </a:p>
          <a:p>
            <a:pPr algn="l"/>
            <a:r>
              <a:rPr lang="en-US" sz="2000">
                <a:solidFill>
                  <a:schemeClr val="tx1"/>
                </a:solidFill>
              </a:rPr>
              <a:t>señal limitada en frecuencia.</a:t>
            </a:r>
          </a:p>
        </p:txBody>
      </p:sp>
      <p:sp>
        <p:nvSpPr>
          <p:cNvPr id="53259" name="Rectangle 11"/>
          <p:cNvSpPr>
            <a:spLocks/>
          </p:cNvSpPr>
          <p:nvPr/>
        </p:nvSpPr>
        <p:spPr bwMode="auto">
          <a:xfrm>
            <a:off x="6605588" y="4800600"/>
            <a:ext cx="26908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</a:rPr>
              <a:t>Señal sobre-muestreada</a:t>
            </a: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de señales muestreadas (representación gráfica)</a:t>
            </a: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508000" y="2654300"/>
            <a:ext cx="9285288" cy="4330700"/>
            <a:chOff x="0" y="8"/>
            <a:chExt cx="5849" cy="2728"/>
          </a:xfrm>
        </p:grpSpPr>
        <p:pic>
          <p:nvPicPr>
            <p:cNvPr id="5427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200"/>
              <a:ext cx="4464" cy="2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78" name="Rectangle 6"/>
            <p:cNvSpPr>
              <a:spLocks/>
            </p:cNvSpPr>
            <p:nvPr/>
          </p:nvSpPr>
          <p:spPr bwMode="auto">
            <a:xfrm>
              <a:off x="3721" y="40"/>
              <a:ext cx="21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>
                  <a:solidFill>
                    <a:schemeClr val="tx1"/>
                  </a:solidFill>
                </a:rPr>
                <a:t>Señal críticamente muestreada</a:t>
              </a:r>
            </a:p>
          </p:txBody>
        </p:sp>
        <p:sp>
          <p:nvSpPr>
            <p:cNvPr id="54279" name="Rectangle 7"/>
            <p:cNvSpPr>
              <a:spLocks/>
            </p:cNvSpPr>
            <p:nvPr/>
          </p:nvSpPr>
          <p:spPr bwMode="auto">
            <a:xfrm>
              <a:off x="3745" y="1512"/>
              <a:ext cx="155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>
                  <a:solidFill>
                    <a:schemeClr val="tx1"/>
                  </a:solidFill>
                </a:rPr>
                <a:t>Señal sub-muestreada</a:t>
              </a:r>
            </a:p>
          </p:txBody>
        </p:sp>
        <p:sp>
          <p:nvSpPr>
            <p:cNvPr id="54280" name="Rectangle 8"/>
            <p:cNvSpPr>
              <a:spLocks/>
            </p:cNvSpPr>
            <p:nvPr/>
          </p:nvSpPr>
          <p:spPr bwMode="auto">
            <a:xfrm>
              <a:off x="2024" y="1288"/>
              <a:ext cx="408" cy="216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pic>
          <p:nvPicPr>
            <p:cNvPr id="54281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32" y="1328"/>
              <a:ext cx="36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82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32" y="8"/>
              <a:ext cx="36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DEL MUESTREO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900" y="4775200"/>
            <a:ext cx="64135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" y="2616200"/>
            <a:ext cx="91694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51200" y="7264400"/>
            <a:ext cx="8128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76900" y="7264400"/>
            <a:ext cx="6096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37100" y="7251700"/>
            <a:ext cx="127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43900" y="7061200"/>
            <a:ext cx="177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08500" y="4495800"/>
            <a:ext cx="58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875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DEL MUESTREO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08200"/>
            <a:ext cx="9169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325" name="Group 5"/>
          <p:cNvGrpSpPr>
            <a:grpSpLocks/>
          </p:cNvGrpSpPr>
          <p:nvPr/>
        </p:nvGrpSpPr>
        <p:grpSpPr bwMode="auto">
          <a:xfrm>
            <a:off x="2171700" y="2908300"/>
            <a:ext cx="5816600" cy="2933700"/>
            <a:chOff x="0" y="0"/>
            <a:chExt cx="3664" cy="1848"/>
          </a:xfrm>
        </p:grpSpPr>
        <p:grpSp>
          <p:nvGrpSpPr>
            <p:cNvPr id="56326" name="Group 6"/>
            <p:cNvGrpSpPr>
              <a:grpSpLocks/>
            </p:cNvGrpSpPr>
            <p:nvPr/>
          </p:nvGrpSpPr>
          <p:grpSpPr bwMode="auto">
            <a:xfrm>
              <a:off x="0" y="96"/>
              <a:ext cx="3528" cy="1752"/>
              <a:chOff x="0" y="0"/>
              <a:chExt cx="3528" cy="1752"/>
            </a:xfrm>
          </p:grpSpPr>
          <p:pic>
            <p:nvPicPr>
              <p:cNvPr id="56327" name="Picture 7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0" y="0"/>
                <a:ext cx="3528" cy="1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328" name="Rectangle 8"/>
              <p:cNvSpPr>
                <a:spLocks/>
              </p:cNvSpPr>
              <p:nvPr/>
            </p:nvSpPr>
            <p:spPr bwMode="auto">
              <a:xfrm>
                <a:off x="760" y="632"/>
                <a:ext cx="424" cy="280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  <p:sp>
            <p:nvSpPr>
              <p:cNvPr id="56329" name="Rectangle 9"/>
              <p:cNvSpPr>
                <a:spLocks/>
              </p:cNvSpPr>
              <p:nvPr/>
            </p:nvSpPr>
            <p:spPr bwMode="auto">
              <a:xfrm>
                <a:off x="1952" y="632"/>
                <a:ext cx="424" cy="280"/>
              </a:xfrm>
              <a:prstGeom prst="rect">
                <a:avLst/>
              </a:prstGeom>
              <a:solidFill>
                <a:srgbClr val="FFFF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s-ES_tradnl"/>
              </a:p>
            </p:txBody>
          </p:sp>
        </p:grpSp>
        <p:pic>
          <p:nvPicPr>
            <p:cNvPr id="5633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6" y="824"/>
              <a:ext cx="512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3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000" y="824"/>
              <a:ext cx="384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32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52" y="1344"/>
              <a:ext cx="11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33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64" y="0"/>
              <a:ext cx="36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34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5300" y="6197600"/>
            <a:ext cx="91694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/>
          </p:cNvSpPr>
          <p:nvPr/>
        </p:nvSpPr>
        <p:spPr bwMode="auto">
          <a:xfrm>
            <a:off x="4813300" y="4114800"/>
            <a:ext cx="2692400" cy="4064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7346" name="Rectangle 2"/>
          <p:cNvSpPr>
            <a:spLocks/>
          </p:cNvSpPr>
          <p:nvPr/>
        </p:nvSpPr>
        <p:spPr bwMode="auto">
          <a:xfrm>
            <a:off x="2374900" y="5067300"/>
            <a:ext cx="6527800" cy="3556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7347" name="Rectangle 3"/>
          <p:cNvSpPr>
            <a:spLocks/>
          </p:cNvSpPr>
          <p:nvPr/>
        </p:nvSpPr>
        <p:spPr bwMode="auto">
          <a:xfrm>
            <a:off x="2806700" y="3111500"/>
            <a:ext cx="4787900" cy="8763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DEL MUESTREO</a:t>
            </a:r>
          </a:p>
        </p:txBody>
      </p:sp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79700"/>
            <a:ext cx="91694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DEL MUESTREO (Recuperación de la función)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13000"/>
            <a:ext cx="91567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86000"/>
            <a:ext cx="86868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3975100" y="3200400"/>
            <a:ext cx="0" cy="8255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4813300" y="3200400"/>
            <a:ext cx="0" cy="8255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rot="10800000">
            <a:off x="3911600" y="3149600"/>
            <a:ext cx="8890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5940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6000" y="2794000"/>
            <a:ext cx="6223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1" name="Rectangle 9"/>
          <p:cNvSpPr>
            <a:spLocks/>
          </p:cNvSpPr>
          <p:nvPr/>
        </p:nvSpPr>
        <p:spPr bwMode="auto">
          <a:xfrm>
            <a:off x="466725" y="2413000"/>
            <a:ext cx="23241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>
                <a:solidFill>
                  <a:schemeClr val="tx1"/>
                </a:solidFill>
              </a:rPr>
              <a:t>Frecuencia</a:t>
            </a:r>
          </a:p>
        </p:txBody>
      </p:sp>
      <p:sp>
        <p:nvSpPr>
          <p:cNvPr id="59402" name="Rectangle 10"/>
          <p:cNvSpPr>
            <a:spLocks/>
          </p:cNvSpPr>
          <p:nvPr/>
        </p:nvSpPr>
        <p:spPr bwMode="auto">
          <a:xfrm>
            <a:off x="403225" y="5041900"/>
            <a:ext cx="35433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>
                <a:solidFill>
                  <a:schemeClr val="tx1"/>
                </a:solidFill>
              </a:rPr>
              <a:t>Espacio (tiempo)</a:t>
            </a:r>
          </a:p>
        </p:txBody>
      </p:sp>
      <p:pic>
        <p:nvPicPr>
          <p:cNvPr id="5940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4343400"/>
            <a:ext cx="56515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Muestreo y Transformada de Fourier de </a:t>
            </a:r>
            <a:br>
              <a:rPr lang="en-US"/>
            </a:br>
            <a:r>
              <a:rPr lang="en-US"/>
              <a:t>Señales Muestreadas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Reconstrucción e una función a partir de datos muestreados.</a:t>
            </a: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51100"/>
            <a:ext cx="9169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Números complejos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149600"/>
            <a:ext cx="9144000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DFT de la transformada contínua de una función muestreada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768600"/>
            <a:ext cx="91567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DFT de la transformada contínua de una función muestreada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51100"/>
            <a:ext cx="9169400" cy="50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8161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DFT de la transformada contínua de una función muestreada</a:t>
            </a: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93900" y="5321300"/>
            <a:ext cx="3136900" cy="10541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92400"/>
            <a:ext cx="91694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DFT de la transformada contínua de una función muestreada</a:t>
            </a:r>
          </a:p>
        </p:txBody>
      </p:sp>
      <p:sp>
        <p:nvSpPr>
          <p:cNvPr id="64516" name="Rectangle 4"/>
          <p:cNvSpPr>
            <a:spLocks/>
          </p:cNvSpPr>
          <p:nvPr/>
        </p:nvSpPr>
        <p:spPr bwMode="auto">
          <a:xfrm>
            <a:off x="1866900" y="3683000"/>
            <a:ext cx="3543300" cy="10033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4517" name="Rectangle 5"/>
          <p:cNvSpPr>
            <a:spLocks/>
          </p:cNvSpPr>
          <p:nvPr/>
        </p:nvSpPr>
        <p:spPr bwMode="auto">
          <a:xfrm>
            <a:off x="914400" y="5511800"/>
            <a:ext cx="4279900" cy="1016000"/>
          </a:xfrm>
          <a:prstGeom prst="rect">
            <a:avLst/>
          </a:prstGeom>
          <a:solidFill>
            <a:srgbClr val="EEFF00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44800"/>
            <a:ext cx="9169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Relación entre el muestreo y los intervalos de frecuencia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794000"/>
            <a:ext cx="91694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Transformada Discreta de Fourier para funciones de una variable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DEDUCCIONES IMPORTANTES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352800"/>
            <a:ext cx="916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086100"/>
            <a:ext cx="91440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162300"/>
            <a:ext cx="91440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unitario 2-D y propiedad del cedazo.</a:t>
            </a: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4892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Par de Transformada de Fourier contínua 2-D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009900"/>
            <a:ext cx="91694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Series de Fourier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984500"/>
            <a:ext cx="91567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contínua 2-D (EJEMPLO)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00" y="3136900"/>
            <a:ext cx="32893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00" y="3403600"/>
            <a:ext cx="53213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Transformada de Fourier contínua 2-D (EJEMPLO)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4381500"/>
            <a:ext cx="657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" y="2527300"/>
            <a:ext cx="67691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82900"/>
            <a:ext cx="916940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65400"/>
            <a:ext cx="91694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Muestreo 2-D y el Teorema de Muestreo 2-D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7700" y="2476500"/>
            <a:ext cx="6311900" cy="37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2800" y="2755900"/>
            <a:ext cx="853440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2794000"/>
            <a:ext cx="8051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5"/>
          <p:cNvSpPr>
            <a:spLocks/>
          </p:cNvSpPr>
          <p:nvPr/>
        </p:nvSpPr>
        <p:spPr bwMode="auto">
          <a:xfrm>
            <a:off x="2082800" y="2324100"/>
            <a:ext cx="1735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16 x 16 pixeles</a:t>
            </a:r>
          </a:p>
        </p:txBody>
      </p:sp>
      <p:sp>
        <p:nvSpPr>
          <p:cNvPr id="77830" name="Rectangle 6"/>
          <p:cNvSpPr>
            <a:spLocks/>
          </p:cNvSpPr>
          <p:nvPr/>
        </p:nvSpPr>
        <p:spPr bwMode="auto">
          <a:xfrm>
            <a:off x="6402388" y="2324100"/>
            <a:ext cx="1452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6 x 6 pixeles</a:t>
            </a:r>
          </a:p>
        </p:txBody>
      </p:sp>
      <p:sp>
        <p:nvSpPr>
          <p:cNvPr id="77831" name="Rectangle 7"/>
          <p:cNvSpPr>
            <a:spLocks/>
          </p:cNvSpPr>
          <p:nvPr/>
        </p:nvSpPr>
        <p:spPr bwMode="auto">
          <a:xfrm>
            <a:off x="1587500" y="7112000"/>
            <a:ext cx="272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0.9174 x 0.9174 pixeles</a:t>
            </a:r>
          </a:p>
        </p:txBody>
      </p:sp>
      <p:sp>
        <p:nvSpPr>
          <p:cNvPr id="77832" name="Rectangle 8"/>
          <p:cNvSpPr>
            <a:spLocks/>
          </p:cNvSpPr>
          <p:nvPr/>
        </p:nvSpPr>
        <p:spPr bwMode="auto">
          <a:xfrm>
            <a:off x="5730875" y="7112000"/>
            <a:ext cx="2795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0.4798 x 0. 4798 pixeles</a:t>
            </a:r>
          </a:p>
        </p:txBody>
      </p:sp>
    </p:spTree>
  </p:cSld>
  <p:clrMapOvr>
    <a:masterClrMapping/>
  </p:clrMapOvr>
  <p:transition spd="med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Aliasing (aliasión) en imágenes (Interpolación y remuestreo)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" y="3365500"/>
            <a:ext cx="82931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Rectangle 5"/>
          <p:cNvSpPr>
            <a:spLocks/>
          </p:cNvSpPr>
          <p:nvPr/>
        </p:nvSpPr>
        <p:spPr bwMode="auto">
          <a:xfrm>
            <a:off x="942975" y="2654300"/>
            <a:ext cx="2679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Imagen digital con aliasión despreciable</a:t>
            </a:r>
          </a:p>
        </p:txBody>
      </p:sp>
      <p:sp>
        <p:nvSpPr>
          <p:cNvPr id="78854" name="Rectangle 6"/>
          <p:cNvSpPr>
            <a:spLocks/>
          </p:cNvSpPr>
          <p:nvPr/>
        </p:nvSpPr>
        <p:spPr bwMode="auto">
          <a:xfrm>
            <a:off x="3711575" y="2311400"/>
            <a:ext cx="2667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reducir el tamaño de la imagen  a 50% eliminando un pixel por medio</a:t>
            </a:r>
          </a:p>
        </p:txBody>
      </p:sp>
      <p:sp>
        <p:nvSpPr>
          <p:cNvPr id="78855" name="Rectangle 7"/>
          <p:cNvSpPr>
            <a:spLocks/>
          </p:cNvSpPr>
          <p:nvPr/>
        </p:nvSpPr>
        <p:spPr bwMode="auto">
          <a:xfrm>
            <a:off x="6467475" y="2540000"/>
            <a:ext cx="266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utilizar un promediador de 3 x 3 antes de reducir el tamaño.</a:t>
            </a:r>
          </a:p>
        </p:txBody>
      </p:sp>
    </p:spTree>
  </p:cSld>
  <p:clrMapOvr>
    <a:masterClrMapping/>
  </p:clrMapOvr>
  <p:transition spd="med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Patrones de moiré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2603500"/>
            <a:ext cx="7315200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Patrones de moiré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0" y="2349500"/>
            <a:ext cx="37973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946400"/>
            <a:ext cx="91567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La Transformada de Fourier Discreta 2-D y su inversa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162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38400"/>
            <a:ext cx="9156700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06700"/>
            <a:ext cx="91694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" y="2209800"/>
            <a:ext cx="7543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Rectangle 5"/>
          <p:cNvSpPr>
            <a:spLocks/>
          </p:cNvSpPr>
          <p:nvPr/>
        </p:nvSpPr>
        <p:spPr bwMode="auto">
          <a:xfrm>
            <a:off x="2424113" y="2374900"/>
            <a:ext cx="7505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La Tde F en el intervalo 0 a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-1 consiste de dos medios períodos conectados por el extremo posterior en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/2.</a:t>
            </a:r>
          </a:p>
        </p:txBody>
      </p:sp>
      <p:sp>
        <p:nvSpPr>
          <p:cNvPr id="84998" name="Rectangle 6"/>
          <p:cNvSpPr>
            <a:spLocks/>
          </p:cNvSpPr>
          <p:nvPr/>
        </p:nvSpPr>
        <p:spPr bwMode="auto">
          <a:xfrm>
            <a:off x="2449513" y="4737100"/>
            <a:ext cx="7696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Tanto para efectos de graficar la T de F discreta como para propósitos de filtrar, es conveniente tener un período completo en este intervalo.</a:t>
            </a:r>
          </a:p>
        </p:txBody>
      </p:sp>
    </p:spTree>
  </p:cSld>
  <p:clrMapOvr>
    <a:masterClrMapping/>
  </p:clrMapOvr>
  <p:transition spd="med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67000"/>
            <a:ext cx="91694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2222500"/>
            <a:ext cx="79121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Rectangle 5"/>
          <p:cNvSpPr>
            <a:spLocks/>
          </p:cNvSpPr>
          <p:nvPr/>
        </p:nvSpPr>
        <p:spPr bwMode="auto">
          <a:xfrm>
            <a:off x="7974013" y="3048000"/>
            <a:ext cx="21590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Caso 2-D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 es más dificil de representar graficamente, pero el principio es el mismo.</a:t>
            </a:r>
          </a:p>
          <a:p>
            <a:pPr algn="l"/>
            <a:endParaRPr lang="en-US" sz="1600">
              <a:solidFill>
                <a:schemeClr val="tx1"/>
              </a:solidFill>
              <a:latin typeface="Helvetica Neue" charset="0"/>
              <a:sym typeface="Helvetica Neue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En vez de dos medios períodos hay cuatro cuartos de período que se encuentran en el punto (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M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/2,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N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/2).</a:t>
            </a:r>
          </a:p>
          <a:p>
            <a:pPr algn="l"/>
            <a:endParaRPr lang="en-US" sz="1600">
              <a:solidFill>
                <a:schemeClr val="tx1"/>
              </a:solidFill>
              <a:latin typeface="Helvetica Neue" charset="0"/>
              <a:sym typeface="Helvetica Neue" charset="0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Como en el caso 1-D conviene desplazar los datos de tal forma que  </a:t>
            </a:r>
            <a:r>
              <a:rPr lang="en-US" sz="1600" i="1">
                <a:solidFill>
                  <a:schemeClr val="tx1"/>
                </a:solidFill>
                <a:latin typeface="Helvetica Neue" charset="0"/>
                <a:sym typeface="Helvetica Neue" charset="0"/>
              </a:rPr>
              <a:t>F</a:t>
            </a:r>
            <a:r>
              <a:rPr lang="en-US" sz="1600">
                <a:solidFill>
                  <a:schemeClr val="tx1"/>
                </a:solidFill>
                <a:latin typeface="Helvetica Neue" charset="0"/>
                <a:sym typeface="Helvetica Neue" charset="0"/>
              </a:rPr>
              <a:t>(0,0) esté en (M/2,N/2)</a:t>
            </a:r>
          </a:p>
        </p:txBody>
      </p:sp>
    </p:spTree>
  </p:cSld>
  <p:clrMapOvr>
    <a:masterClrMapping/>
  </p:clrMapOvr>
  <p:transition spd="med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175000"/>
            <a:ext cx="91694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98700"/>
            <a:ext cx="9169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62200"/>
            <a:ext cx="9169400" cy="509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40000"/>
            <a:ext cx="91694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882900"/>
            <a:ext cx="9169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Propiedades de la Transformada de Fourier Discreta 2-D </a:t>
            </a:r>
            <a:r>
              <a:rPr lang="en-US">
                <a:solidFill>
                  <a:srgbClr val="FF0000"/>
                </a:solidFill>
              </a:rPr>
              <a:t>(simetría)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2260600"/>
            <a:ext cx="70612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552700"/>
            <a:ext cx="91694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79700"/>
            <a:ext cx="91694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6764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235200"/>
            <a:ext cx="916940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8700" y="1854200"/>
            <a:ext cx="591820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5"/>
          <p:cNvSpPr>
            <a:spLocks/>
          </p:cNvSpPr>
          <p:nvPr/>
        </p:nvSpPr>
        <p:spPr bwMode="auto">
          <a:xfrm>
            <a:off x="1400175" y="2895600"/>
            <a:ext cx="73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96262" name="Rectangle 6"/>
          <p:cNvSpPr>
            <a:spLocks/>
          </p:cNvSpPr>
          <p:nvPr/>
        </p:nvSpPr>
        <p:spPr bwMode="auto">
          <a:xfrm>
            <a:off x="7939088" y="2895600"/>
            <a:ext cx="8683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  <p:sp>
        <p:nvSpPr>
          <p:cNvPr id="96263" name="Rectangle 7"/>
          <p:cNvSpPr>
            <a:spLocks/>
          </p:cNvSpPr>
          <p:nvPr/>
        </p:nvSpPr>
        <p:spPr bwMode="auto">
          <a:xfrm>
            <a:off x="447675" y="5753100"/>
            <a:ext cx="17033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centrado</a:t>
            </a:r>
          </a:p>
        </p:txBody>
      </p:sp>
      <p:sp>
        <p:nvSpPr>
          <p:cNvPr id="96264" name="Rectangle 8"/>
          <p:cNvSpPr>
            <a:spLocks/>
          </p:cNvSpPr>
          <p:nvPr/>
        </p:nvSpPr>
        <p:spPr bwMode="auto">
          <a:xfrm>
            <a:off x="7947025" y="5638800"/>
            <a:ext cx="1790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Logaritmo del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espectro centrado</a:t>
            </a:r>
          </a:p>
        </p:txBody>
      </p:sp>
    </p:spTree>
  </p:cSld>
  <p:clrMapOvr>
    <a:masterClrMapping/>
  </p:clrMapOvr>
  <p:transition spd="med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3613" y="1905000"/>
            <a:ext cx="5513387" cy="552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5" name="Rectangle 5"/>
          <p:cNvSpPr>
            <a:spLocks/>
          </p:cNvSpPr>
          <p:nvPr/>
        </p:nvSpPr>
        <p:spPr bwMode="auto">
          <a:xfrm>
            <a:off x="409575" y="2844800"/>
            <a:ext cx="1727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/>
            <a:r>
              <a:rPr lang="en-US" sz="1600">
                <a:solidFill>
                  <a:schemeClr val="tx1"/>
                </a:solidFill>
              </a:rPr>
              <a:t>Rectángulo desplazado</a:t>
            </a:r>
          </a:p>
        </p:txBody>
      </p:sp>
      <p:sp>
        <p:nvSpPr>
          <p:cNvPr id="97286" name="Rectangle 6"/>
          <p:cNvSpPr>
            <a:spLocks/>
          </p:cNvSpPr>
          <p:nvPr/>
        </p:nvSpPr>
        <p:spPr bwMode="auto">
          <a:xfrm>
            <a:off x="409575" y="5613400"/>
            <a:ext cx="1727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r"/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pPr algn="r"/>
            <a:r>
              <a:rPr lang="en-US" sz="1600">
                <a:solidFill>
                  <a:schemeClr val="tx1"/>
                </a:solidFill>
              </a:rPr>
              <a:t>rotado</a:t>
            </a:r>
          </a:p>
        </p:txBody>
      </p:sp>
      <p:sp>
        <p:nvSpPr>
          <p:cNvPr id="97287" name="Rectangle 7"/>
          <p:cNvSpPr>
            <a:spLocks/>
          </p:cNvSpPr>
          <p:nvPr/>
        </p:nvSpPr>
        <p:spPr bwMode="auto">
          <a:xfrm>
            <a:off x="7978775" y="3073400"/>
            <a:ext cx="172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  <p:sp>
        <p:nvSpPr>
          <p:cNvPr id="97288" name="Rectangle 8"/>
          <p:cNvSpPr>
            <a:spLocks/>
          </p:cNvSpPr>
          <p:nvPr/>
        </p:nvSpPr>
        <p:spPr bwMode="auto">
          <a:xfrm>
            <a:off x="7978775" y="5727700"/>
            <a:ext cx="172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Espectro</a:t>
            </a:r>
          </a:p>
        </p:txBody>
      </p:sp>
    </p:spTree>
  </p:cSld>
  <p:clrMapOvr>
    <a:masterClrMapping/>
  </p:clrMapOvr>
  <p:transition spd="med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3543300"/>
            <a:ext cx="84963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09" name="Rectangle 5"/>
          <p:cNvSpPr>
            <a:spLocks/>
          </p:cNvSpPr>
          <p:nvPr/>
        </p:nvSpPr>
        <p:spPr bwMode="auto">
          <a:xfrm>
            <a:off x="13747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centrado</a:t>
            </a:r>
          </a:p>
        </p:txBody>
      </p:sp>
      <p:sp>
        <p:nvSpPr>
          <p:cNvPr id="98310" name="Rectangle 6"/>
          <p:cNvSpPr>
            <a:spLocks/>
          </p:cNvSpPr>
          <p:nvPr/>
        </p:nvSpPr>
        <p:spPr bwMode="auto">
          <a:xfrm>
            <a:off x="42195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desplazado</a:t>
            </a:r>
          </a:p>
        </p:txBody>
      </p:sp>
      <p:sp>
        <p:nvSpPr>
          <p:cNvPr id="98311" name="Rectangle 7"/>
          <p:cNvSpPr>
            <a:spLocks/>
          </p:cNvSpPr>
          <p:nvPr/>
        </p:nvSpPr>
        <p:spPr bwMode="auto">
          <a:xfrm>
            <a:off x="7038975" y="2616200"/>
            <a:ext cx="172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 del</a:t>
            </a:r>
          </a:p>
          <a:p>
            <a:r>
              <a:rPr lang="en-US" sz="1600">
                <a:solidFill>
                  <a:schemeClr val="tx1"/>
                </a:solidFill>
              </a:rPr>
              <a:t>rectángulo</a:t>
            </a:r>
          </a:p>
          <a:p>
            <a:r>
              <a:rPr lang="en-US" sz="1600">
                <a:solidFill>
                  <a:schemeClr val="tx1"/>
                </a:solidFill>
              </a:rPr>
              <a:t>rotado</a:t>
            </a:r>
          </a:p>
        </p:txBody>
      </p:sp>
    </p:spTree>
  </p:cSld>
  <p:clrMapOvr>
    <a:masterClrMapping/>
  </p:clrMapOvr>
  <p:transition spd="med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Espectro de Fourier y ángulo de fase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2349500"/>
            <a:ext cx="7367588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Rectangle 5"/>
          <p:cNvSpPr>
            <a:spLocks/>
          </p:cNvSpPr>
          <p:nvPr/>
        </p:nvSpPr>
        <p:spPr bwMode="auto">
          <a:xfrm>
            <a:off x="2263775" y="2044700"/>
            <a:ext cx="73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</a:t>
            </a:r>
          </a:p>
        </p:txBody>
      </p:sp>
      <p:sp>
        <p:nvSpPr>
          <p:cNvPr id="99334" name="Rectangle 6"/>
          <p:cNvSpPr>
            <a:spLocks/>
          </p:cNvSpPr>
          <p:nvPr/>
        </p:nvSpPr>
        <p:spPr bwMode="auto">
          <a:xfrm>
            <a:off x="4386263" y="2044700"/>
            <a:ext cx="1395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Angulo de fase</a:t>
            </a:r>
          </a:p>
        </p:txBody>
      </p:sp>
      <p:sp>
        <p:nvSpPr>
          <p:cNvPr id="99335" name="Rectangle 7"/>
          <p:cNvSpPr>
            <a:spLocks/>
          </p:cNvSpPr>
          <p:nvPr/>
        </p:nvSpPr>
        <p:spPr bwMode="auto">
          <a:xfrm>
            <a:off x="6538913" y="1816100"/>
            <a:ext cx="19653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reconstruida</a:t>
            </a:r>
          </a:p>
          <a:p>
            <a:r>
              <a:rPr lang="en-US" sz="1600">
                <a:solidFill>
                  <a:schemeClr val="tx1"/>
                </a:solidFill>
              </a:rPr>
              <a:t>utilizando sólo la fase</a:t>
            </a:r>
          </a:p>
        </p:txBody>
      </p:sp>
      <p:sp>
        <p:nvSpPr>
          <p:cNvPr id="99336" name="Rectangle 8"/>
          <p:cNvSpPr>
            <a:spLocks/>
          </p:cNvSpPr>
          <p:nvPr/>
        </p:nvSpPr>
        <p:spPr bwMode="auto">
          <a:xfrm>
            <a:off x="1446213" y="7035800"/>
            <a:ext cx="23479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reconstruida</a:t>
            </a:r>
          </a:p>
          <a:p>
            <a:r>
              <a:rPr lang="en-US" sz="1600">
                <a:solidFill>
                  <a:schemeClr val="tx1"/>
                </a:solidFill>
              </a:rPr>
              <a:t>utilizando sólo el espectro</a:t>
            </a:r>
          </a:p>
        </p:txBody>
      </p:sp>
      <p:sp>
        <p:nvSpPr>
          <p:cNvPr id="99337" name="Rectangle 9"/>
          <p:cNvSpPr>
            <a:spLocks/>
          </p:cNvSpPr>
          <p:nvPr/>
        </p:nvSpPr>
        <p:spPr bwMode="auto">
          <a:xfrm>
            <a:off x="3894138" y="7035800"/>
            <a:ext cx="23542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Rec. con fase de mujer y</a:t>
            </a:r>
          </a:p>
          <a:p>
            <a:r>
              <a:rPr lang="en-US" sz="1600">
                <a:solidFill>
                  <a:schemeClr val="tx1"/>
                </a:solidFill>
              </a:rPr>
              <a:t>espectro del rectángulo</a:t>
            </a:r>
          </a:p>
        </p:txBody>
      </p:sp>
      <p:sp>
        <p:nvSpPr>
          <p:cNvPr id="99338" name="Rectangle 10"/>
          <p:cNvSpPr>
            <a:spLocks/>
          </p:cNvSpPr>
          <p:nvPr/>
        </p:nvSpPr>
        <p:spPr bwMode="auto">
          <a:xfrm>
            <a:off x="6305550" y="7035800"/>
            <a:ext cx="243363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Rec. con espectro de</a:t>
            </a:r>
          </a:p>
          <a:p>
            <a:r>
              <a:rPr lang="en-US" sz="1600">
                <a:solidFill>
                  <a:schemeClr val="tx1"/>
                </a:solidFill>
              </a:rPr>
              <a:t>mujer y fase del rectángulo</a:t>
            </a:r>
          </a:p>
        </p:txBody>
      </p:sp>
    </p:spTree>
  </p:cSld>
  <p:clrMapOvr>
    <a:masterClrMapping/>
  </p:clrMapOvr>
  <p:transition spd="med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Teorema de la convolución en dos dimensiones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749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476500"/>
            <a:ext cx="9169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 (caso discreto)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3073400"/>
            <a:ext cx="91440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42799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2578100"/>
            <a:ext cx="3276600" cy="410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9400" y="1549400"/>
            <a:ext cx="3975100" cy="60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2857500"/>
            <a:ext cx="4800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8900" y="1524000"/>
            <a:ext cx="4584700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Line 3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42799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</p:spTree>
  </p:cSld>
  <p:clrMapOvr>
    <a:masterClrMapping/>
  </p:clrMapOvr>
  <p:transition spd="med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4859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349500"/>
            <a:ext cx="91694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-12700"/>
            <a:ext cx="9271000" cy="1092200"/>
          </a:xfrm>
          <a:ln/>
        </p:spPr>
        <p:txBody>
          <a:bodyPr/>
          <a:lstStyle/>
          <a:p>
            <a:r>
              <a:rPr lang="en-US"/>
              <a:t>Extensión a Funciones de Dos Variables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0922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Convolución en dos dimensiones - consideraciones</a:t>
            </a:r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689100"/>
            <a:ext cx="91694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" y="673100"/>
            <a:ext cx="8902700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498" name="Rectangle 2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Resumen propiedades de la DFT 2-D</a:t>
            </a:r>
          </a:p>
        </p:txBody>
      </p:sp>
    </p:spTree>
  </p:cSld>
  <p:clrMapOvr>
    <a:masterClrMapping/>
  </p:clrMapOvr>
  <p:transition spd="med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Resumen propiedades de la DFT 2-D </a:t>
            </a:r>
            <a:r>
              <a:rPr lang="en-US" sz="2400">
                <a:solidFill>
                  <a:srgbClr val="6E00FF"/>
                </a:solidFill>
              </a:rPr>
              <a:t>(continuación)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736600"/>
            <a:ext cx="80772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901700"/>
            <a:ext cx="9055100" cy="623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6" name="Rectangle 2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Pares Importantes de DFT</a:t>
            </a:r>
          </a:p>
        </p:txBody>
      </p:sp>
      <p:sp>
        <p:nvSpPr>
          <p:cNvPr id="108547" name="Rectangle 3"/>
          <p:cNvSpPr>
            <a:spLocks/>
          </p:cNvSpPr>
          <p:nvPr/>
        </p:nvSpPr>
        <p:spPr bwMode="auto">
          <a:xfrm>
            <a:off x="3149600" y="1587500"/>
            <a:ext cx="1524000" cy="469900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08548" name="Rectangle 4"/>
          <p:cNvSpPr>
            <a:spLocks/>
          </p:cNvSpPr>
          <p:nvPr/>
        </p:nvSpPr>
        <p:spPr bwMode="auto">
          <a:xfrm>
            <a:off x="3200400" y="1701800"/>
            <a:ext cx="4610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2200">
                <a:solidFill>
                  <a:schemeClr val="tx1"/>
                </a:solidFill>
              </a:rPr>
              <a:t>Ver tabla anterior</a:t>
            </a:r>
          </a:p>
        </p:txBody>
      </p:sp>
    </p:spTree>
  </p:cSld>
  <p:clrMapOvr>
    <a:masterClrMapping/>
  </p:clrMapOvr>
  <p:transition spd="med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/>
          </p:cNvSpPr>
          <p:nvPr/>
        </p:nvSpPr>
        <p:spPr bwMode="auto">
          <a:xfrm>
            <a:off x="673100" y="76200"/>
            <a:ext cx="87884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>
                <a:solidFill>
                  <a:srgbClr val="6E00FF"/>
                </a:solidFill>
              </a:rPr>
              <a:t>Pares Importantes de DFT </a:t>
            </a:r>
            <a:r>
              <a:rPr lang="en-US" sz="2200">
                <a:solidFill>
                  <a:srgbClr val="6E00FF"/>
                </a:solidFill>
              </a:rPr>
              <a:t>(continuación)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9700" y="711200"/>
            <a:ext cx="7340600" cy="679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200" y="2006600"/>
            <a:ext cx="5689600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7" name="Rectangle 5"/>
          <p:cNvSpPr>
            <a:spLocks/>
          </p:cNvSpPr>
          <p:nvPr/>
        </p:nvSpPr>
        <p:spPr bwMode="auto">
          <a:xfrm>
            <a:off x="1951038" y="4381500"/>
            <a:ext cx="6254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Imagen SEM de un microchip dañado y su espectro de Fourier</a:t>
            </a:r>
          </a:p>
        </p:txBody>
      </p:sp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" y="4940300"/>
            <a:ext cx="9169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6600" y="2044700"/>
            <a:ext cx="61341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21" name="Rectangle 5"/>
          <p:cNvSpPr>
            <a:spLocks/>
          </p:cNvSpPr>
          <p:nvPr/>
        </p:nvSpPr>
        <p:spPr bwMode="auto">
          <a:xfrm>
            <a:off x="-1588" y="7061200"/>
            <a:ext cx="1001871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filtrada haciendo 0 el componente </a:t>
            </a:r>
            <a:r>
              <a:rPr lang="en-US" sz="1800" i="1">
                <a:solidFill>
                  <a:schemeClr val="tx1"/>
                </a:solidFill>
              </a:rPr>
              <a:t>F</a:t>
            </a:r>
            <a:r>
              <a:rPr lang="en-US" sz="1800">
                <a:solidFill>
                  <a:schemeClr val="tx1"/>
                </a:solidFill>
              </a:rPr>
              <a:t>(</a:t>
            </a:r>
            <a:r>
              <a:rPr lang="en-US" sz="1800" i="1">
                <a:solidFill>
                  <a:schemeClr val="tx1"/>
                </a:solidFill>
              </a:rPr>
              <a:t>M</a:t>
            </a:r>
            <a:r>
              <a:rPr lang="en-US" sz="1800">
                <a:solidFill>
                  <a:schemeClr val="tx1"/>
                </a:solidFill>
              </a:rPr>
              <a:t>/2,</a:t>
            </a:r>
            <a:r>
              <a:rPr lang="en-US" sz="1800" i="1">
                <a:solidFill>
                  <a:schemeClr val="tx1"/>
                </a:solidFill>
              </a:rPr>
              <a:t>N</a:t>
            </a:r>
            <a:r>
              <a:rPr lang="en-US" sz="1800">
                <a:solidFill>
                  <a:schemeClr val="tx1"/>
                </a:solidFill>
              </a:rPr>
              <a:t>/2) de la transformada de Fourier</a:t>
            </a:r>
          </a:p>
        </p:txBody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Conceptos preliminares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Impulso y la propiedad del cedazo (caso discreto)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806700"/>
            <a:ext cx="91440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1308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2044700"/>
            <a:ext cx="9017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800100" y="2667000"/>
            <a:ext cx="8559800" cy="3810000"/>
            <a:chOff x="0" y="0"/>
            <a:chExt cx="5392" cy="2400"/>
          </a:xfrm>
        </p:grpSpPr>
        <p:pic>
          <p:nvPicPr>
            <p:cNvPr id="11366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392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3670" name="Rectangle 6"/>
            <p:cNvSpPr>
              <a:spLocks/>
            </p:cNvSpPr>
            <p:nvPr/>
          </p:nvSpPr>
          <p:spPr bwMode="auto">
            <a:xfrm>
              <a:off x="690" y="1896"/>
              <a:ext cx="4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</a:rPr>
                <a:t>Imagen</a:t>
              </a:r>
            </a:p>
          </p:txBody>
        </p:sp>
        <p:sp>
          <p:nvSpPr>
            <p:cNvPr id="113671" name="Rectangle 7"/>
            <p:cNvSpPr>
              <a:spLocks/>
            </p:cNvSpPr>
            <p:nvPr/>
          </p:nvSpPr>
          <p:spPr bwMode="auto">
            <a:xfrm>
              <a:off x="1826" y="1920"/>
              <a:ext cx="173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Imagen borrosa obtenida con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un filtro pasabajos Gausiano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sin utilizar </a:t>
              </a:r>
              <a:r>
                <a:rPr lang="en-US" sz="1600" i="1">
                  <a:solidFill>
                    <a:schemeClr val="tx1"/>
                  </a:solidFill>
                </a:rPr>
                <a:t>padding</a:t>
              </a:r>
              <a:r>
                <a:rPr lang="en-US" sz="1600">
                  <a:solidFill>
                    <a:schemeClr val="tx1"/>
                  </a:solidFill>
                </a:rPr>
                <a:t> de ceros</a:t>
              </a:r>
            </a:p>
          </p:txBody>
        </p:sp>
        <p:sp>
          <p:nvSpPr>
            <p:cNvPr id="113672" name="Rectangle 8"/>
            <p:cNvSpPr>
              <a:spLocks/>
            </p:cNvSpPr>
            <p:nvPr/>
          </p:nvSpPr>
          <p:spPr bwMode="auto">
            <a:xfrm>
              <a:off x="3626" y="1920"/>
              <a:ext cx="1736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chemeClr val="tx1"/>
                  </a:solidFill>
                </a:rPr>
                <a:t>Imagen borrosa obtenida con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un filtro pasabajos Gausiano</a:t>
              </a:r>
            </a:p>
            <a:p>
              <a:pPr algn="l"/>
              <a:r>
                <a:rPr lang="en-US" sz="1600">
                  <a:solidFill>
                    <a:schemeClr val="tx1"/>
                  </a:solidFill>
                </a:rPr>
                <a:t>utilizando </a:t>
              </a:r>
              <a:r>
                <a:rPr lang="en-US" sz="1600" i="1">
                  <a:solidFill>
                    <a:schemeClr val="tx1"/>
                  </a:solidFill>
                </a:rPr>
                <a:t>padding</a:t>
              </a:r>
              <a:r>
                <a:rPr lang="en-US" sz="1600">
                  <a:solidFill>
                    <a:schemeClr val="tx1"/>
                  </a:solidFill>
                </a:rPr>
                <a:t> de ceros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100" y="2387600"/>
            <a:ext cx="25146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4700" y="2362200"/>
            <a:ext cx="2768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4" name="Rectangle 6"/>
          <p:cNvSpPr>
            <a:spLocks/>
          </p:cNvSpPr>
          <p:nvPr/>
        </p:nvSpPr>
        <p:spPr bwMode="auto">
          <a:xfrm>
            <a:off x="993775" y="6032500"/>
            <a:ext cx="36496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original especificado en el dominio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de la frecuencia (centrado)</a:t>
            </a:r>
          </a:p>
        </p:txBody>
      </p:sp>
      <p:sp>
        <p:nvSpPr>
          <p:cNvPr id="114695" name="Rectangle 7"/>
          <p:cNvSpPr>
            <a:spLocks/>
          </p:cNvSpPr>
          <p:nvPr/>
        </p:nvSpPr>
        <p:spPr bwMode="auto">
          <a:xfrm>
            <a:off x="5641975" y="6032500"/>
            <a:ext cx="3867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Representación espacial del filtro obtenida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a través de la IDFT.</a:t>
            </a:r>
          </a:p>
        </p:txBody>
      </p:sp>
    </p:spTree>
  </p:cSld>
  <p:clrMapOvr>
    <a:masterClrMapping/>
  </p:clrMapOvr>
  <p:transition spd="med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67000"/>
            <a:ext cx="46609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0500" y="2679700"/>
            <a:ext cx="46863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8" name="Rectangle 6"/>
          <p:cNvSpPr>
            <a:spLocks/>
          </p:cNvSpPr>
          <p:nvPr/>
        </p:nvSpPr>
        <p:spPr bwMode="auto">
          <a:xfrm>
            <a:off x="663575" y="6451600"/>
            <a:ext cx="39052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Resultado de </a:t>
            </a:r>
            <a:r>
              <a:rPr lang="en-US" sz="1600" i="1">
                <a:solidFill>
                  <a:schemeClr val="tx1"/>
                </a:solidFill>
              </a:rPr>
              <a:t>padding</a:t>
            </a:r>
            <a:r>
              <a:rPr lang="en-US" sz="1600">
                <a:solidFill>
                  <a:schemeClr val="tx1"/>
                </a:solidFill>
              </a:rPr>
              <a:t> de ceros la IDFT del</a:t>
            </a:r>
          </a:p>
          <a:p>
            <a:pPr algn="l"/>
            <a:r>
              <a:rPr lang="en-US" sz="1600">
                <a:solidFill>
                  <a:schemeClr val="tx1"/>
                </a:solidFill>
              </a:rPr>
              <a:t>filtro al doble de su longitud</a:t>
            </a:r>
          </a:p>
        </p:txBody>
      </p:sp>
      <p:sp>
        <p:nvSpPr>
          <p:cNvPr id="115719" name="Rectangle 7"/>
          <p:cNvSpPr>
            <a:spLocks/>
          </p:cNvSpPr>
          <p:nvPr/>
        </p:nvSpPr>
        <p:spPr bwMode="auto">
          <a:xfrm>
            <a:off x="5667375" y="6451600"/>
            <a:ext cx="4000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Filtro correspondiente en el dominio de la frecuencia obtenido calculando la DFT.</a:t>
            </a:r>
          </a:p>
        </p:txBody>
      </p:sp>
    </p:spTree>
  </p:cSld>
  <p:clrMapOvr>
    <a:masterClrMapping/>
  </p:clrMapOvr>
  <p:transition spd="med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25400"/>
            <a:ext cx="9271000" cy="1092200"/>
          </a:xfrm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143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612900"/>
            <a:ext cx="9169400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1524000"/>
            <a:ext cx="9271000" cy="5854700"/>
          </a:xfrm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Fundamentos</a:t>
            </a:r>
          </a:p>
        </p:txBody>
      </p:sp>
      <p:sp>
        <p:nvSpPr>
          <p:cNvPr id="117764" name="Rectangle 4"/>
          <p:cNvSpPr>
            <a:spLocks/>
          </p:cNvSpPr>
          <p:nvPr/>
        </p:nvSpPr>
        <p:spPr bwMode="auto">
          <a:xfrm>
            <a:off x="317500" y="2133600"/>
            <a:ext cx="95123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pPr algn="l"/>
            <a:r>
              <a:rPr lang="en-US" sz="1800">
                <a:solidFill>
                  <a:schemeClr val="tx1"/>
                </a:solidFill>
              </a:rPr>
              <a:t>Pequeños cambios en el ángulo de fase pueden tener efectos dramáticos en la imagen filtrada</a:t>
            </a:r>
          </a:p>
        </p:txBody>
      </p:sp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3695700"/>
            <a:ext cx="782320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Rectangle 6"/>
          <p:cNvSpPr>
            <a:spLocks/>
          </p:cNvSpPr>
          <p:nvPr/>
        </p:nvSpPr>
        <p:spPr bwMode="auto">
          <a:xfrm>
            <a:off x="1447800" y="2730500"/>
            <a:ext cx="34671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resultante de multiplicar por 0,25 el ángulo de fase en (74)</a:t>
            </a:r>
          </a:p>
          <a:p>
            <a:r>
              <a:rPr lang="en-US" sz="1800">
                <a:solidFill>
                  <a:schemeClr val="tx1"/>
                </a:solidFill>
              </a:rPr>
              <a:t>y luego calcular la IDFT</a:t>
            </a:r>
          </a:p>
        </p:txBody>
      </p:sp>
      <p:sp>
        <p:nvSpPr>
          <p:cNvPr id="117767" name="Rectangle 7"/>
          <p:cNvSpPr>
            <a:spLocks/>
          </p:cNvSpPr>
          <p:nvPr/>
        </p:nvSpPr>
        <p:spPr bwMode="auto">
          <a:xfrm>
            <a:off x="5270500" y="2730500"/>
            <a:ext cx="34671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800">
                <a:solidFill>
                  <a:schemeClr val="tx1"/>
                </a:solidFill>
              </a:rPr>
              <a:t>Imagen resultante de multiplicar por 0,5 el ángulo de fase en (74) y luego calcular la IDFT</a:t>
            </a:r>
          </a:p>
        </p:txBody>
      </p:sp>
    </p:spTree>
  </p:cSld>
  <p:clrMapOvr>
    <a:masterClrMapping/>
  </p:clrMapOvr>
  <p:transition spd="med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-520700"/>
            <a:ext cx="9271000" cy="10922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647700"/>
            <a:ext cx="9271000" cy="5854700"/>
          </a:xfrm>
          <a:noFill/>
          <a:ln w="12700">
            <a:miter lim="800000"/>
            <a:headEnd/>
            <a:tailEnd/>
          </a:ln>
        </p:spPr>
        <p:txBody>
          <a:bodyPr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</a:t>
            </a:r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06500"/>
            <a:ext cx="94107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517900"/>
            <a:ext cx="87757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3" name="Rectangle 5"/>
          <p:cNvSpPr>
            <a:spLocks/>
          </p:cNvSpPr>
          <p:nvPr/>
        </p:nvSpPr>
        <p:spPr bwMode="auto">
          <a:xfrm>
            <a:off x="431800" y="3086100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f(x,y) de </a:t>
            </a:r>
            <a:r>
              <a:rPr lang="en-US" sz="1600" i="1">
                <a:solidFill>
                  <a:schemeClr val="tx1"/>
                </a:solidFill>
              </a:rPr>
              <a:t>M</a:t>
            </a:r>
            <a:r>
              <a:rPr lang="en-US" sz="1600">
                <a:solidFill>
                  <a:schemeClr val="tx1"/>
                </a:solidFill>
              </a:rPr>
              <a:t> x </a:t>
            </a:r>
            <a:r>
              <a:rPr lang="en-US" sz="1600" i="1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19814" name="Rectangle 6"/>
          <p:cNvSpPr>
            <a:spLocks/>
          </p:cNvSpPr>
          <p:nvPr/>
        </p:nvSpPr>
        <p:spPr bwMode="auto">
          <a:xfrm>
            <a:off x="3708400" y="30861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 de</a:t>
            </a:r>
            <a:r>
              <a:rPr lang="en-US" sz="1600" i="1">
                <a:solidFill>
                  <a:schemeClr val="tx1"/>
                </a:solidFill>
              </a:rPr>
              <a:t> P</a:t>
            </a:r>
            <a:r>
              <a:rPr lang="en-US" sz="1600">
                <a:solidFill>
                  <a:schemeClr val="tx1"/>
                </a:solidFill>
              </a:rPr>
              <a:t> x </a:t>
            </a:r>
            <a:r>
              <a:rPr lang="en-US" sz="1600" i="1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19815" name="Rectangle 7"/>
          <p:cNvSpPr>
            <a:spLocks/>
          </p:cNvSpPr>
          <p:nvPr/>
        </p:nvSpPr>
        <p:spPr bwMode="auto">
          <a:xfrm>
            <a:off x="6591300" y="28321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Imagen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</a:t>
            </a:r>
          </a:p>
          <a:p>
            <a:r>
              <a:rPr lang="en-US" sz="1600">
                <a:solidFill>
                  <a:schemeClr val="tx1"/>
                </a:solidFill>
              </a:rPr>
              <a:t>multiplicada por (-1)^(x+y)</a:t>
            </a:r>
          </a:p>
        </p:txBody>
      </p:sp>
    </p:spTree>
  </p:cSld>
  <p:clrMapOvr>
    <a:masterClrMapping/>
  </p:clrMapOvr>
  <p:transition spd="med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94100"/>
            <a:ext cx="8636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7" name="Rectangle 5"/>
          <p:cNvSpPr>
            <a:spLocks/>
          </p:cNvSpPr>
          <p:nvPr/>
        </p:nvSpPr>
        <p:spPr bwMode="auto">
          <a:xfrm>
            <a:off x="825500" y="3086100"/>
            <a:ext cx="2730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</a:t>
            </a:r>
          </a:p>
        </p:txBody>
      </p:sp>
      <p:sp>
        <p:nvSpPr>
          <p:cNvPr id="120838" name="Rectangle 6"/>
          <p:cNvSpPr>
            <a:spLocks/>
          </p:cNvSpPr>
          <p:nvPr/>
        </p:nvSpPr>
        <p:spPr bwMode="auto">
          <a:xfrm>
            <a:off x="3708400" y="2628900"/>
            <a:ext cx="274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Filtro pasabajos Gaussiano centrado H(u,v),</a:t>
            </a:r>
          </a:p>
          <a:p>
            <a:r>
              <a:rPr lang="en-US" sz="1600">
                <a:solidFill>
                  <a:schemeClr val="tx1"/>
                </a:solidFill>
              </a:rPr>
              <a:t>de tamaño </a:t>
            </a:r>
            <a:r>
              <a:rPr lang="en-US" sz="1600" i="1">
                <a:solidFill>
                  <a:schemeClr val="tx1"/>
                </a:solidFill>
              </a:rPr>
              <a:t>P </a:t>
            </a:r>
            <a:r>
              <a:rPr lang="en-US" sz="1600">
                <a:solidFill>
                  <a:schemeClr val="tx1"/>
                </a:solidFill>
              </a:rPr>
              <a:t>x </a:t>
            </a:r>
            <a:r>
              <a:rPr lang="en-US" sz="1600" i="1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20839" name="Rectangle 7"/>
          <p:cNvSpPr>
            <a:spLocks/>
          </p:cNvSpPr>
          <p:nvPr/>
        </p:nvSpPr>
        <p:spPr bwMode="auto">
          <a:xfrm>
            <a:off x="6591300" y="28321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Espectro del producto</a:t>
            </a:r>
          </a:p>
          <a:p>
            <a:r>
              <a:rPr lang="en-US" sz="1600">
                <a:solidFill>
                  <a:schemeClr val="tx1"/>
                </a:solidFill>
              </a:rPr>
              <a:t>H(u,v)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 </a:t>
            </a:r>
          </a:p>
        </p:txBody>
      </p:sp>
    </p:spTree>
  </p:cSld>
  <p:clrMapOvr>
    <a:masterClrMapping/>
  </p:clrMapOvr>
  <p:transition spd="med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Line 1"/>
          <p:cNvSpPr>
            <a:spLocks noChangeShapeType="1"/>
          </p:cNvSpPr>
          <p:nvPr/>
        </p:nvSpPr>
        <p:spPr bwMode="auto">
          <a:xfrm>
            <a:off x="508000" y="1536700"/>
            <a:ext cx="9144000" cy="0"/>
          </a:xfrm>
          <a:prstGeom prst="line">
            <a:avLst/>
          </a:prstGeom>
          <a:noFill/>
          <a:ln w="9525">
            <a:solidFill>
              <a:srgbClr val="9A9A9A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Aspectos básicos del filtrado en dos dimensiones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Clr>
                <a:srgbClr val="6E00FF"/>
              </a:buClr>
            </a:pPr>
            <a:r>
              <a:rPr lang="en-US">
                <a:solidFill>
                  <a:srgbClr val="6E00FF"/>
                </a:solidFill>
              </a:rPr>
              <a:t>Resumen de Pasos para Filtrar una Imagen en el Dominio de la Frecuencia (Forma Gráfica)</a:t>
            </a:r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2900" y="4038600"/>
            <a:ext cx="43815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1" name="Rectangle 5"/>
          <p:cNvSpPr>
            <a:spLocks/>
          </p:cNvSpPr>
          <p:nvPr/>
        </p:nvSpPr>
        <p:spPr bwMode="auto">
          <a:xfrm>
            <a:off x="2921000" y="2895600"/>
            <a:ext cx="2730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g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(x,y) correspondiente al producto de (-1)^(x+y) con la parte real de la IDFT de</a:t>
            </a:r>
          </a:p>
          <a:p>
            <a:r>
              <a:rPr lang="en-US" sz="1600">
                <a:solidFill>
                  <a:schemeClr val="tx1"/>
                </a:solidFill>
              </a:rPr>
              <a:t>H(u,v) F</a:t>
            </a:r>
            <a:r>
              <a:rPr lang="en-US" sz="1400">
                <a:solidFill>
                  <a:schemeClr val="tx1"/>
                </a:solidFill>
              </a:rPr>
              <a:t>p</a:t>
            </a:r>
            <a:r>
              <a:rPr lang="en-US" sz="1600">
                <a:solidFill>
                  <a:schemeClr val="tx1"/>
                </a:solidFill>
              </a:rPr>
              <a:t>(u,v)</a:t>
            </a:r>
          </a:p>
        </p:txBody>
      </p:sp>
      <p:sp>
        <p:nvSpPr>
          <p:cNvPr id="121862" name="Rectangle 6"/>
          <p:cNvSpPr>
            <a:spLocks/>
          </p:cNvSpPr>
          <p:nvPr/>
        </p:nvSpPr>
        <p:spPr bwMode="auto">
          <a:xfrm>
            <a:off x="5778500" y="3657600"/>
            <a:ext cx="1435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1600">
                <a:solidFill>
                  <a:schemeClr val="tx1"/>
                </a:solidFill>
              </a:rPr>
              <a:t>Resultado final</a:t>
            </a:r>
          </a:p>
        </p:txBody>
      </p:sp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s - 2 Colum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D7D7D7"/>
      </a:lt1>
      <a:dk2>
        <a:srgbClr val="000000"/>
      </a:dk2>
      <a:lt2>
        <a:srgbClr val="808080"/>
      </a:lt2>
      <a:accent1>
        <a:srgbClr val="CCCCCC"/>
      </a:accent1>
      <a:accent2>
        <a:srgbClr val="333399"/>
      </a:accent2>
      <a:accent3>
        <a:srgbClr val="E8E8E8"/>
      </a:accent3>
      <a:accent4>
        <a:srgbClr val="000000"/>
      </a:accent4>
      <a:accent5>
        <a:srgbClr val="E2E2E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 W3"/>
        <a:cs typeface="ヒラギノ角ゴ Pro W3"/>
      </a:majorFont>
      <a:minorFont>
        <a:latin typeface="Helvetica Neue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CCCC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 W3" charset="-128"/>
            <a:cs typeface="ヒラギノ角ゴ Pro W3" charset="-128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Pages>0</Pages>
  <Words>3481</Words>
  <Characters>0</Characters>
  <Application>Microsoft Macintosh PowerPoint</Application>
  <PresentationFormat>Custom</PresentationFormat>
  <Lines>0</Lines>
  <Paragraphs>688</Paragraphs>
  <Slides>160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160</vt:i4>
      </vt:variant>
    </vt:vector>
  </HeadingPairs>
  <TitlesOfParts>
    <vt:vector size="184" baseType="lpstr">
      <vt:lpstr>Helvetica Neue</vt:lpstr>
      <vt:lpstr>Helvetica Neue Light</vt:lpstr>
      <vt:lpstr>Times</vt:lpstr>
      <vt:lpstr>Times New Roman</vt:lpstr>
      <vt:lpstr>Trebuchet MS</vt:lpstr>
      <vt:lpstr>Title &amp; Subtitle</vt:lpstr>
      <vt:lpstr>Title &amp; Bullets</vt:lpstr>
      <vt:lpstr>Title - Top</vt:lpstr>
      <vt:lpstr>Blank</vt:lpstr>
      <vt:lpstr>Title &amp; Bullets - 2 Column</vt:lpstr>
      <vt:lpstr>Photo - 2 Up Portrait</vt:lpstr>
      <vt:lpstr>Photo - 3 Up Portrait</vt:lpstr>
      <vt:lpstr>Photo - Big</vt:lpstr>
      <vt:lpstr>Title, Bullets &amp; Photo</vt:lpstr>
      <vt:lpstr>Photo - 3 Up</vt:lpstr>
      <vt:lpstr>Title &amp; Bullets - Left</vt:lpstr>
      <vt:lpstr>Title &amp; Bullets - Right</vt:lpstr>
      <vt:lpstr>Bullets</vt:lpstr>
      <vt:lpstr>Photo - 4 Up</vt:lpstr>
      <vt:lpstr>Photo - 2 Up Portrait &amp; Landscape</vt:lpstr>
      <vt:lpstr>Photo - 2 Up Landscape</vt:lpstr>
      <vt:lpstr>Photo - Vertical</vt:lpstr>
      <vt:lpstr>Photo - Horizontal</vt:lpstr>
      <vt:lpstr>Title - Center</vt:lpstr>
      <vt:lpstr>PowerPoint Presentation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Conceptos preliminares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Muestreo y Transformada de Fourier de  Señales Muestreadas</vt:lpstr>
      <vt:lpstr>Transformada Discreta de Fourier para funciones de una variable</vt:lpstr>
      <vt:lpstr>Transformada Discreta de Fourier para funciones de una variable</vt:lpstr>
      <vt:lpstr>Transformada Discreta de Fourier para funciones de una variable</vt:lpstr>
      <vt:lpstr>Transformada Discreta de Fourier para funciones de una variable</vt:lpstr>
      <vt:lpstr>Transformada Discreta de Fourier para funciones de una variable</vt:lpstr>
      <vt:lpstr>Transformada Discreta de Fourier para funciones de una variable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Extensión a Funciones de Dos Variables</vt:lpstr>
      <vt:lpstr>PowerPoint Presentation</vt:lpstr>
      <vt:lpstr>PowerPoint Presentation</vt:lpstr>
      <vt:lpstr>PowerPoint Presentation</vt:lpstr>
      <vt:lpstr>PowerPoint Presentation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Aspectos básicos del filtrado en dos dimensiones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Suavizamiento de Imágenes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Aumento de nitidez utilizando Filtros en el Dominio de la Frecuencia</vt:lpstr>
      <vt:lpstr>Filtros selectivos</vt:lpstr>
      <vt:lpstr>Filtros selectivos</vt:lpstr>
      <vt:lpstr>Filtros selectivos</vt:lpstr>
      <vt:lpstr>Filtros selectivos</vt:lpstr>
      <vt:lpstr>PowerPoint Presentation</vt:lpstr>
      <vt:lpstr>Filtros selectivos</vt:lpstr>
      <vt:lpstr>Filtros selectivos</vt:lpstr>
      <vt:lpstr>Filtros selectivos</vt:lpstr>
      <vt:lpstr>Filtros selectivos</vt:lpstr>
      <vt:lpstr>Filtros selectivos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 DE PROCESAMIENTO DE IMÁGENES  Capítulo IV Filtros en el Dominio de la Frecuencia</dc:title>
  <dc:subject/>
  <dc:creator/>
  <cp:keywords/>
  <dc:description/>
  <cp:lastModifiedBy>Domingo Mery</cp:lastModifiedBy>
  <cp:revision>6</cp:revision>
  <dcterms:created xsi:type="dcterms:W3CDTF">2010-09-13T12:35:45Z</dcterms:created>
  <dcterms:modified xsi:type="dcterms:W3CDTF">2019-07-26T19:19:45Z</dcterms:modified>
</cp:coreProperties>
</file>